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3"/>
  </p:sldMasterIdLst>
  <p:notesMasterIdLst>
    <p:notesMasterId r:id="rId31"/>
  </p:notesMasterIdLst>
  <p:handoutMasterIdLst>
    <p:handoutMasterId r:id="rId32"/>
  </p:handoutMasterIdLst>
  <p:sldIdLst>
    <p:sldId id="282" r:id="rId4"/>
    <p:sldId id="292" r:id="rId5"/>
    <p:sldId id="293" r:id="rId6"/>
    <p:sldId id="299" r:id="rId7"/>
    <p:sldId id="309" r:id="rId8"/>
    <p:sldId id="300" r:id="rId9"/>
    <p:sldId id="310" r:id="rId10"/>
    <p:sldId id="302" r:id="rId11"/>
    <p:sldId id="291" r:id="rId12"/>
    <p:sldId id="301" r:id="rId13"/>
    <p:sldId id="303" r:id="rId14"/>
    <p:sldId id="304" r:id="rId15"/>
    <p:sldId id="297" r:id="rId16"/>
    <p:sldId id="305" r:id="rId17"/>
    <p:sldId id="306" r:id="rId18"/>
    <p:sldId id="307" r:id="rId19"/>
    <p:sldId id="321" r:id="rId20"/>
    <p:sldId id="318" r:id="rId21"/>
    <p:sldId id="311" r:id="rId22"/>
    <p:sldId id="312" r:id="rId23"/>
    <p:sldId id="313" r:id="rId24"/>
    <p:sldId id="314" r:id="rId25"/>
    <p:sldId id="316" r:id="rId26"/>
    <p:sldId id="319" r:id="rId27"/>
    <p:sldId id="320" r:id="rId28"/>
    <p:sldId id="284" r:id="rId29"/>
    <p:sldId id="296" r:id="rId30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31" autoAdjust="0"/>
  </p:normalViewPr>
  <p:slideViewPr>
    <p:cSldViewPr snapToGrid="0">
      <p:cViewPr varScale="1">
        <p:scale>
          <a:sx n="40" d="100"/>
          <a:sy n="40" d="100"/>
        </p:scale>
        <p:origin x="54" y="89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04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609A246-E455-4387-A75A-515199F9F7FE}" type="datetime1">
              <a:rPr lang="fr-FR" smtClean="0"/>
              <a:t>08/11/2019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F1DB5E-935C-4E5B-B195-6BC68AB2E2D5}" type="datetime1">
              <a:rPr lang="fr-FR" smtClean="0"/>
              <a:pPr/>
              <a:t>08/11/2019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849996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62033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7309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9616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96736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6913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5303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9029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3621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58714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0672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86479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47325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38203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96765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56326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99480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46861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93268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645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8718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8910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9728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319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3793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3508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5869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titre de la page</a:t>
            </a: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remerci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 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rtlCol="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une photo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36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Merci de votre attention</a:t>
            </a:r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Nom complet</a:t>
            </a:r>
          </a:p>
        </p:txBody>
      </p:sp>
      <p:sp>
        <p:nvSpPr>
          <p:cNvPr id="8" name="Espace réservé du texte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Numéro de téléphone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Poignée E-mail ou Réseaux sociaux</a:t>
            </a:r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Site web de l’entreprise</a:t>
            </a:r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titre de la page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u numéro de diapositive 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titre de la page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u numéro de diapositive 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titre de la page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 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titre de la page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5" name="Espace réservé du texte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 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space réservé d’image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rtlCol="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 dirty="0"/>
              <a:t>Insérez ou glissez-déplacez une photo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44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Cliquez pour modifier le titre de la présentation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sépara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une photo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36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Cliquez pour modifier le titre de la diapositive de séparation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u numéro de diapositive 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sépara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 rtlCol="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une photo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36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Cliquez pour modifier le titre de la diapositive de séparation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u numéro de diapositive 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de conten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Cliquez pour modifier le titre de la page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u numéro de diapositive 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de 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une photo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Cliquez pour modifier le titre de la page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u numéro de diapositive 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de contenu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Cliquez pour modifier le titre de la page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u numéro de diapositive 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8" name="Espace réservé d’image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e libre 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/>
          </a:p>
        </p:txBody>
      </p:sp>
      <p:sp>
        <p:nvSpPr>
          <p:cNvPr id="11" name="Forme libre 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/>
          </a:p>
        </p:txBody>
      </p:sp>
      <p:sp>
        <p:nvSpPr>
          <p:cNvPr id="13" name="Forme libre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/>
          </a:p>
        </p:txBody>
      </p:sp>
      <p:sp>
        <p:nvSpPr>
          <p:cNvPr id="14" name="Forme libre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/>
          </a:p>
        </p:txBody>
      </p:sp>
      <p:sp>
        <p:nvSpPr>
          <p:cNvPr id="15" name="Forme libre 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titre de la page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Espace réservé de comparaison gauche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2" name="Espace réservé de comparaison gauche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 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n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’image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rtlCol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Entrez votre légende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5" name="Rectangle : Coins arrondis 24">
            <a:extLst>
              <a:ext uri="{FF2B5EF4-FFF2-40B4-BE49-F238E27FC236}">
                <a16:creationId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Rectangle 14">
            <a:extLst>
              <a:ext uri="{FF2B5EF4-FFF2-40B4-BE49-F238E27FC236}">
                <a16:creationId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fr-FR" noProof="0"/>
              <a:t>Cliquez pour modifier le titre de la page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pied de page 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0" r:id="rId11"/>
    <p:sldLayoutId id="2147483652" r:id="rId12"/>
    <p:sldLayoutId id="2147483656" r:id="rId13"/>
    <p:sldLayoutId id="2147483657" r:id="rId14"/>
    <p:sldLayoutId id="2147483655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’image 6">
            <a:extLst>
              <a:ext uri="{FF2B5EF4-FFF2-40B4-BE49-F238E27FC236}">
                <a16:creationId xmlns:a16="http://schemas.microsoft.com/office/drawing/2014/main" id="{FE5D908F-BAEF-2843-BC2F-691696E72E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404022" y="0"/>
            <a:ext cx="9779679" cy="6858000"/>
          </a:xfrm>
        </p:spPr>
      </p:pic>
      <p:sp>
        <p:nvSpPr>
          <p:cNvPr id="25" name="Zone de texte 24" descr="Accentuation de diapositive vers la zone de titre">
            <a:extLst>
              <a:ext uri="{FF2B5EF4-FFF2-40B4-BE49-F238E27FC236}">
                <a16:creationId xmlns:a16="http://schemas.microsoft.com/office/drawing/2014/main" id="{7EF238CB-AB58-4787-8F9C-A1C16929A2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 flipH="1">
            <a:off x="-1" y="3914775"/>
            <a:ext cx="1481849" cy="2200275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293" y="3114635"/>
            <a:ext cx="4459766" cy="2514635"/>
          </a:xfr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</a:ln>
        </p:spPr>
        <p:txBody>
          <a:bodyPr rtlCol="0"/>
          <a:lstStyle/>
          <a:p>
            <a:pPr rtl="0"/>
            <a:r>
              <a:rPr lang="fr-FR" dirty="0"/>
              <a:t>Nintendo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0837" y="4456436"/>
            <a:ext cx="4000500" cy="1172834"/>
          </a:xfrm>
        </p:spPr>
        <p:txBody>
          <a:bodyPr rtlCol="0"/>
          <a:lstStyle/>
          <a:p>
            <a:pPr rtl="0"/>
            <a:r>
              <a:rPr lang="fr-FR" dirty="0"/>
              <a:t>Clément DUMAS</a:t>
            </a:r>
          </a:p>
          <a:p>
            <a:pPr rtl="0"/>
            <a:r>
              <a:rPr lang="fr-FR" dirty="0"/>
              <a:t>Techniques de Bases</a:t>
            </a:r>
          </a:p>
          <a:p>
            <a:pPr rtl="0"/>
            <a:r>
              <a:rPr lang="fr-FR" dirty="0"/>
              <a:t>AFPA Amiens</a:t>
            </a:r>
          </a:p>
          <a:p>
            <a:pPr rtl="0"/>
            <a:endParaRPr lang="fr-FR" dirty="0"/>
          </a:p>
        </p:txBody>
      </p:sp>
      <p:sp>
        <p:nvSpPr>
          <p:cNvPr id="20" name="Triangle isocèle 19" descr="Ombre de diapositive vers la zone de titre">
            <a:extLst>
              <a:ext uri="{FF2B5EF4-FFF2-40B4-BE49-F238E27FC236}">
                <a16:creationId xmlns:a16="http://schemas.microsoft.com/office/drawing/2014/main" id="{545D50A1-D634-4325-B06C-5450FDF7B8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 flipH="1">
            <a:off x="1000837" y="562927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Les consoles de salon font leur apparition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650080" y="1172655"/>
            <a:ext cx="5067851" cy="582262"/>
          </a:xfrm>
        </p:spPr>
        <p:txBody>
          <a:bodyPr rtlCol="0"/>
          <a:lstStyle/>
          <a:p>
            <a:pPr rtl="0"/>
            <a:r>
              <a:rPr lang="fr-FR" dirty="0"/>
              <a:t>Première console de salon de Nintendo : La </a:t>
            </a:r>
            <a:r>
              <a:rPr lang="fr-FR" dirty="0" err="1"/>
              <a:t>Famicom</a:t>
            </a:r>
            <a:endParaRPr lang="fr-FR" dirty="0"/>
          </a:p>
        </p:txBody>
      </p:sp>
      <p:sp>
        <p:nvSpPr>
          <p:cNvPr id="29" name="Espace réservé du contenu 28">
            <a:extLst>
              <a:ext uri="{FF2B5EF4-FFF2-40B4-BE49-F238E27FC236}">
                <a16:creationId xmlns:a16="http://schemas.microsoft.com/office/drawing/2014/main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8756" y="2039059"/>
            <a:ext cx="5472000" cy="3600000"/>
          </a:xfrm>
        </p:spPr>
        <p:txBody>
          <a:bodyPr rtlCol="0"/>
          <a:lstStyle/>
          <a:p>
            <a:pPr marL="0" indent="0" rtl="0">
              <a:buNone/>
            </a:pPr>
            <a:endParaRPr lang="fr-FR" sz="2800" dirty="0"/>
          </a:p>
          <a:p>
            <a:r>
              <a:rPr lang="fr-FR" dirty="0"/>
              <a:t>Nintendo of America ouvre en 1982.</a:t>
            </a:r>
          </a:p>
          <a:p>
            <a:r>
              <a:rPr lang="fr-FR" dirty="0"/>
              <a:t>Succès : plusieurs millions d’exemplaires vendus partout dans le monde.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8" name="Espace réservé d’image 7">
            <a:extLst>
              <a:ext uri="{FF2B5EF4-FFF2-40B4-BE49-F238E27FC236}">
                <a16:creationId xmlns:a16="http://schemas.microsoft.com/office/drawing/2014/main" id="{C6CDA85C-88C0-6444-B1E8-D661956A20E8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063" y="1754917"/>
            <a:ext cx="4186990" cy="3884142"/>
          </a:xfrm>
        </p:spPr>
      </p:pic>
      <p:sp>
        <p:nvSpPr>
          <p:cNvPr id="66" name="Forme libre 5" descr="Bloc d’accentuation vide">
            <a:extLst>
              <a:ext uri="{FF2B5EF4-FFF2-40B4-BE49-F238E27FC236}">
                <a16:creationId xmlns:a16="http://schemas.microsoft.com/office/drawing/2014/main" id="{3EEE5409-3F6C-485D-B4C2-5247917F10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70890" y="4561660"/>
            <a:ext cx="1838651" cy="1694614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67" name="Forme libre 5" descr="Bloc d’accentuation plein">
            <a:extLst>
              <a:ext uri="{FF2B5EF4-FFF2-40B4-BE49-F238E27FC236}">
                <a16:creationId xmlns:a16="http://schemas.microsoft.com/office/drawing/2014/main" id="{0D74D4D5-6A4C-4248-8A92-B8CA1C918E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32000" y="3839059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238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La Game Boy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96000" y="1137099"/>
            <a:ext cx="5621931" cy="377376"/>
          </a:xfrm>
        </p:spPr>
        <p:txBody>
          <a:bodyPr rtlCol="0"/>
          <a:lstStyle/>
          <a:p>
            <a:pPr rtl="0"/>
            <a:r>
              <a:rPr lang="fr-FR" dirty="0"/>
              <a:t>La plus célèbre console portable de Nintendo: La Game Boy</a:t>
            </a:r>
          </a:p>
        </p:txBody>
      </p:sp>
      <p:sp>
        <p:nvSpPr>
          <p:cNvPr id="29" name="Espace réservé du contenu 28">
            <a:extLst>
              <a:ext uri="{FF2B5EF4-FFF2-40B4-BE49-F238E27FC236}">
                <a16:creationId xmlns:a16="http://schemas.microsoft.com/office/drawing/2014/main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9149" y="1754917"/>
            <a:ext cx="5472000" cy="1878185"/>
          </a:xfrm>
        </p:spPr>
        <p:txBody>
          <a:bodyPr rtlCol="0"/>
          <a:lstStyle/>
          <a:p>
            <a:pPr marL="0" indent="0" rtl="0">
              <a:buNone/>
            </a:pPr>
            <a:endParaRPr lang="fr-FR" sz="2800" dirty="0"/>
          </a:p>
          <a:p>
            <a:r>
              <a:rPr lang="fr-FR" dirty="0"/>
              <a:t>La console portable la plus vendue dans le monde.</a:t>
            </a:r>
          </a:p>
          <a:p>
            <a:r>
              <a:rPr lang="fr-FR" dirty="0"/>
              <a:t>Succès plus grand que la Game </a:t>
            </a:r>
            <a:r>
              <a:rPr lang="fr-FR" dirty="0" err="1"/>
              <a:t>Gear</a:t>
            </a:r>
            <a:r>
              <a:rPr lang="fr-FR" dirty="0"/>
              <a:t> de </a:t>
            </a:r>
            <a:r>
              <a:rPr lang="fr-FR" dirty="0" smtClean="0"/>
              <a:t>Sega</a:t>
            </a:r>
          </a:p>
          <a:p>
            <a:endParaRPr lang="fr-FR" dirty="0"/>
          </a:p>
          <a:p>
            <a:r>
              <a:rPr lang="fr-FR" dirty="0" smtClean="0"/>
              <a:t>Un accessoire emblématique : La Game Boy Caméra :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8" name="Espace réservé d’image 7">
            <a:extLst>
              <a:ext uri="{FF2B5EF4-FFF2-40B4-BE49-F238E27FC236}">
                <a16:creationId xmlns:a16="http://schemas.microsoft.com/office/drawing/2014/main" id="{C6CDA85C-88C0-6444-B1E8-D661956A20E8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/>
          <a:srcRect/>
          <a:stretch/>
        </p:blipFill>
        <p:spPr>
          <a:xfrm>
            <a:off x="6736817" y="1754917"/>
            <a:ext cx="4603549" cy="3219982"/>
          </a:xfrm>
        </p:spPr>
      </p:pic>
      <p:sp>
        <p:nvSpPr>
          <p:cNvPr id="66" name="Forme libre 5" descr="Bloc d’accentuation vide">
            <a:extLst>
              <a:ext uri="{FF2B5EF4-FFF2-40B4-BE49-F238E27FC236}">
                <a16:creationId xmlns:a16="http://schemas.microsoft.com/office/drawing/2014/main" id="{3EEE5409-3F6C-485D-B4C2-5247917F10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363366" y="497489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/>
          </a:p>
        </p:txBody>
      </p:sp>
      <p:sp>
        <p:nvSpPr>
          <p:cNvPr id="67" name="Forme libre 5" descr="Bloc d’accentuation plein">
            <a:extLst>
              <a:ext uri="{FF2B5EF4-FFF2-40B4-BE49-F238E27FC236}">
                <a16:creationId xmlns:a16="http://schemas.microsoft.com/office/drawing/2014/main" id="{0D74D4D5-6A4C-4248-8A92-B8CA1C918E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650080" y="4752199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11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667" y="3679880"/>
            <a:ext cx="2887579" cy="288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05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d’image 12">
            <a:extLst>
              <a:ext uri="{FF2B5EF4-FFF2-40B4-BE49-F238E27FC236}">
                <a16:creationId xmlns:a16="http://schemas.microsoft.com/office/drawing/2014/main" id="{588C9C3E-7C4B-EA46-9848-A17249AC33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73" y="516963"/>
            <a:ext cx="8014777" cy="5824072"/>
          </a:xfrm>
        </p:spPr>
      </p:pic>
      <p:sp>
        <p:nvSpPr>
          <p:cNvPr id="15" name="Forme libre 5" descr="Accentuation vide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/>
          </a:p>
        </p:txBody>
      </p:sp>
      <p:sp>
        <p:nvSpPr>
          <p:cNvPr id="31" name="Zone de texte 30" descr="Accentuation d’indicateur vers le titre">
            <a:extLst>
              <a:ext uri="{FF2B5EF4-FFF2-40B4-BE49-F238E27FC236}">
                <a16:creationId xmlns:a16="http://schemas.microsoft.com/office/drawing/2014/main" id="{8FC2E368-898A-440B-A15C-4C5FB13C57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 flipH="1">
            <a:off x="1897242" y="2364840"/>
            <a:ext cx="2494930" cy="3139768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fr-FR"/>
          </a:p>
        </p:txBody>
      </p:sp>
      <p:sp>
        <p:nvSpPr>
          <p:cNvPr id="21" name="Triangle isocèle 20" descr="Accentuation d’ombre vers le titre">
            <a:extLst>
              <a:ext uri="{FF2B5EF4-FFF2-40B4-BE49-F238E27FC236}">
                <a16:creationId xmlns:a16="http://schemas.microsoft.com/office/drawing/2014/main" id="{59A98ED3-718C-409B-BC1D-07842F9F58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 flipH="1">
            <a:off x="3915924" y="496252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6117" y="1816509"/>
            <a:ext cx="4459766" cy="3146839"/>
          </a:xfrm>
        </p:spPr>
        <p:txBody>
          <a:bodyPr rtlCol="0"/>
          <a:lstStyle/>
          <a:p>
            <a:pPr rtl="0"/>
            <a:r>
              <a:rPr lang="fr-FR" dirty="0"/>
              <a:t>Troisième partie</a:t>
            </a:r>
            <a:br>
              <a:rPr lang="fr-FR" dirty="0"/>
            </a:br>
            <a:r>
              <a:rPr lang="fr-FR" dirty="0"/>
              <a:t/>
            </a:r>
            <a:br>
              <a:rPr lang="fr-FR" dirty="0"/>
            </a:br>
            <a:r>
              <a:rPr lang="fr-FR" dirty="0"/>
              <a:t>Années 90 : La guerre est déclarée !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6695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1990’s : Nintendo prépare la guerre</a:t>
            </a:r>
          </a:p>
        </p:txBody>
      </p:sp>
      <p:sp>
        <p:nvSpPr>
          <p:cNvPr id="29" name="Espace réservé du contenu 28">
            <a:extLst>
              <a:ext uri="{FF2B5EF4-FFF2-40B4-BE49-F238E27FC236}">
                <a16:creationId xmlns:a16="http://schemas.microsoft.com/office/drawing/2014/main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8569" y="2141623"/>
            <a:ext cx="5472000" cy="3600000"/>
          </a:xfrm>
        </p:spPr>
        <p:txBody>
          <a:bodyPr rtlCol="0"/>
          <a:lstStyle/>
          <a:p>
            <a:pPr marL="0" indent="0" rtl="0">
              <a:buNone/>
            </a:pPr>
            <a:r>
              <a:rPr lang="fr-FR" sz="2800" dirty="0"/>
              <a:t> </a:t>
            </a:r>
          </a:p>
          <a:p>
            <a:pPr rtl="0"/>
            <a:r>
              <a:rPr lang="fr-FR" dirty="0"/>
              <a:t>Sega contre-attaque et lance la </a:t>
            </a:r>
            <a:r>
              <a:rPr lang="fr-FR" dirty="0" err="1"/>
              <a:t>Mégadrive</a:t>
            </a:r>
            <a:r>
              <a:rPr lang="fr-FR" dirty="0"/>
              <a:t>, mais Nintendo réplique avec la SNES en 1990.</a:t>
            </a:r>
          </a:p>
          <a:p>
            <a:pPr rtl="0"/>
            <a:r>
              <a:rPr lang="fr-FR" dirty="0"/>
              <a:t>Rupture de contrat avec Sony en 1993.</a:t>
            </a:r>
          </a:p>
          <a:p>
            <a:pPr rtl="0"/>
            <a:r>
              <a:rPr lang="fr-FR" dirty="0"/>
              <a:t>Premier échec de Nintendo : Le Virtual Boy</a:t>
            </a:r>
          </a:p>
        </p:txBody>
      </p:sp>
      <p:pic>
        <p:nvPicPr>
          <p:cNvPr id="14" name="Espace réservé d’image 13">
            <a:extLst>
              <a:ext uri="{FF2B5EF4-FFF2-40B4-BE49-F238E27FC236}">
                <a16:creationId xmlns:a16="http://schemas.microsoft.com/office/drawing/2014/main" id="{FEA01CFE-4F0B-CC44-BFE2-2E561B199D1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6096000" y="2141623"/>
            <a:ext cx="2716419" cy="2010673"/>
          </a:xfrm>
        </p:spPr>
      </p:pic>
      <p:pic>
        <p:nvPicPr>
          <p:cNvPr id="19" name="Espace réservé d’image 18">
            <a:extLst>
              <a:ext uri="{FF2B5EF4-FFF2-40B4-BE49-F238E27FC236}">
                <a16:creationId xmlns:a16="http://schemas.microsoft.com/office/drawing/2014/main" id="{0E34C8FB-E520-F145-92A4-42863771C42F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4"/>
          <a:srcRect/>
          <a:stretch/>
        </p:blipFill>
        <p:spPr>
          <a:xfrm>
            <a:off x="8923570" y="3616384"/>
            <a:ext cx="2182959" cy="2125239"/>
          </a:xfrm>
        </p:spPr>
      </p:pic>
      <p:pic>
        <p:nvPicPr>
          <p:cNvPr id="17" name="Espace réservé d’image 16">
            <a:extLst>
              <a:ext uri="{FF2B5EF4-FFF2-40B4-BE49-F238E27FC236}">
                <a16:creationId xmlns:a16="http://schemas.microsoft.com/office/drawing/2014/main" id="{893F9275-F9D8-C846-B8BE-3571B6BA9792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420" y="864001"/>
            <a:ext cx="2569454" cy="1907000"/>
          </a:xfr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3854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1996 : La Nintendo 64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96000" y="1137099"/>
            <a:ext cx="5621931" cy="377376"/>
          </a:xfrm>
        </p:spPr>
        <p:txBody>
          <a:bodyPr rtlCol="0"/>
          <a:lstStyle/>
          <a:p>
            <a:pPr algn="ctr" rtl="0"/>
            <a:r>
              <a:rPr lang="fr-FR" dirty="0"/>
              <a:t>Nintendo 64</a:t>
            </a:r>
          </a:p>
        </p:txBody>
      </p:sp>
      <p:sp>
        <p:nvSpPr>
          <p:cNvPr id="29" name="Espace réservé du contenu 28">
            <a:extLst>
              <a:ext uri="{FF2B5EF4-FFF2-40B4-BE49-F238E27FC236}">
                <a16:creationId xmlns:a16="http://schemas.microsoft.com/office/drawing/2014/main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3213" y="2215495"/>
            <a:ext cx="5472000" cy="2058384"/>
          </a:xfrm>
        </p:spPr>
        <p:txBody>
          <a:bodyPr rtlCol="0"/>
          <a:lstStyle/>
          <a:p>
            <a:pPr marL="0" indent="0" rtl="0">
              <a:buNone/>
            </a:pPr>
            <a:endParaRPr lang="fr-FR" sz="2800" dirty="0"/>
          </a:p>
          <a:p>
            <a:r>
              <a:rPr lang="fr-FR" dirty="0"/>
              <a:t>Résultat de ventes mitigé.</a:t>
            </a:r>
          </a:p>
          <a:p>
            <a:r>
              <a:rPr lang="fr-FR" dirty="0"/>
              <a:t>Un manque de puissance.</a:t>
            </a:r>
          </a:p>
          <a:p>
            <a:r>
              <a:rPr lang="fr-FR" dirty="0"/>
              <a:t>Lourde concurrence avec les consoles ayant un lecteur CD comme la PlayStation.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8" name="Espace réservé d’image 7">
            <a:extLst>
              <a:ext uri="{FF2B5EF4-FFF2-40B4-BE49-F238E27FC236}">
                <a16:creationId xmlns:a16="http://schemas.microsoft.com/office/drawing/2014/main" id="{C6CDA85C-88C0-6444-B1E8-D661956A20E8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/>
          <a:srcRect/>
          <a:stretch/>
        </p:blipFill>
        <p:spPr>
          <a:xfrm>
            <a:off x="7050157" y="1754917"/>
            <a:ext cx="3909391" cy="2997282"/>
          </a:xfrm>
        </p:spPr>
      </p:pic>
      <p:sp>
        <p:nvSpPr>
          <p:cNvPr id="66" name="Forme libre 5" descr="Bloc d’accentuation vide">
            <a:extLst>
              <a:ext uri="{FF2B5EF4-FFF2-40B4-BE49-F238E27FC236}">
                <a16:creationId xmlns:a16="http://schemas.microsoft.com/office/drawing/2014/main" id="{3EEE5409-3F6C-485D-B4C2-5247917F10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363366" y="497489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/>
          </a:p>
        </p:txBody>
      </p:sp>
      <p:sp>
        <p:nvSpPr>
          <p:cNvPr id="67" name="Forme libre 5" descr="Bloc d’accentuation plein">
            <a:extLst>
              <a:ext uri="{FF2B5EF4-FFF2-40B4-BE49-F238E27FC236}">
                <a16:creationId xmlns:a16="http://schemas.microsoft.com/office/drawing/2014/main" id="{0D74D4D5-6A4C-4248-8A92-B8CA1C918E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650080" y="4752199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6003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La Game Boy </a:t>
            </a:r>
            <a:r>
              <a:rPr lang="fr-FR" dirty="0" err="1"/>
              <a:t>Color</a:t>
            </a:r>
            <a:r>
              <a:rPr lang="fr-FR" dirty="0"/>
              <a:t> : un nouveau succès</a:t>
            </a:r>
          </a:p>
        </p:txBody>
      </p:sp>
      <p:sp>
        <p:nvSpPr>
          <p:cNvPr id="29" name="Espace réservé du contenu 28">
            <a:extLst>
              <a:ext uri="{FF2B5EF4-FFF2-40B4-BE49-F238E27FC236}">
                <a16:creationId xmlns:a16="http://schemas.microsoft.com/office/drawing/2014/main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8569" y="2433171"/>
            <a:ext cx="5472000" cy="2841194"/>
          </a:xfrm>
        </p:spPr>
        <p:txBody>
          <a:bodyPr rtlCol="0"/>
          <a:lstStyle/>
          <a:p>
            <a:pPr marL="0" indent="0" rtl="0">
              <a:buNone/>
            </a:pPr>
            <a:r>
              <a:rPr lang="fr-FR" sz="2800" dirty="0"/>
              <a:t> </a:t>
            </a:r>
          </a:p>
          <a:p>
            <a:pPr rtl="0"/>
            <a:r>
              <a:rPr lang="fr-FR" dirty="0"/>
              <a:t>Sortie en 1998</a:t>
            </a:r>
          </a:p>
          <a:p>
            <a:pPr rtl="0"/>
            <a:r>
              <a:rPr lang="fr-FR" dirty="0"/>
              <a:t>Redore le blason de Nintendo notamment avec les jeux Pokémon</a:t>
            </a:r>
          </a:p>
        </p:txBody>
      </p:sp>
      <p:pic>
        <p:nvPicPr>
          <p:cNvPr id="14" name="Espace réservé d’image 13">
            <a:extLst>
              <a:ext uri="{FF2B5EF4-FFF2-40B4-BE49-F238E27FC236}">
                <a16:creationId xmlns:a16="http://schemas.microsoft.com/office/drawing/2014/main" id="{FEA01CFE-4F0B-CC44-BFE2-2E561B199D1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6241774" y="3429000"/>
            <a:ext cx="2781910" cy="2610853"/>
          </a:xfrm>
        </p:spPr>
      </p:pic>
      <p:pic>
        <p:nvPicPr>
          <p:cNvPr id="17" name="Espace réservé d’image 16">
            <a:extLst>
              <a:ext uri="{FF2B5EF4-FFF2-40B4-BE49-F238E27FC236}">
                <a16:creationId xmlns:a16="http://schemas.microsoft.com/office/drawing/2014/main" id="{893F9275-F9D8-C846-B8BE-3571B6BA9792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4"/>
          <a:srcRect/>
          <a:stretch/>
        </p:blipFill>
        <p:spPr>
          <a:xfrm>
            <a:off x="8004314" y="864000"/>
            <a:ext cx="2988776" cy="2690191"/>
          </a:xfr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2869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d’image 12">
            <a:extLst>
              <a:ext uri="{FF2B5EF4-FFF2-40B4-BE49-F238E27FC236}">
                <a16:creationId xmlns:a16="http://schemas.microsoft.com/office/drawing/2014/main" id="{588C9C3E-7C4B-EA46-9848-A17249AC33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1529507" y="516963"/>
            <a:ext cx="8736108" cy="5824072"/>
          </a:xfrm>
        </p:spPr>
      </p:pic>
      <p:sp>
        <p:nvSpPr>
          <p:cNvPr id="15" name="Forme libre 5" descr="Accentuation vide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/>
          </a:p>
        </p:txBody>
      </p:sp>
      <p:sp>
        <p:nvSpPr>
          <p:cNvPr id="31" name="Zone de texte 30" descr="Accentuation d’indicateur vers le titre">
            <a:extLst>
              <a:ext uri="{FF2B5EF4-FFF2-40B4-BE49-F238E27FC236}">
                <a16:creationId xmlns:a16="http://schemas.microsoft.com/office/drawing/2014/main" id="{8FC2E368-898A-440B-A15C-4C5FB13C57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 flipH="1">
            <a:off x="1897242" y="2364840"/>
            <a:ext cx="2494930" cy="3139768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fr-FR"/>
          </a:p>
        </p:txBody>
      </p:sp>
      <p:sp>
        <p:nvSpPr>
          <p:cNvPr id="21" name="Triangle isocèle 20" descr="Accentuation d’ombre vers le titre">
            <a:extLst>
              <a:ext uri="{FF2B5EF4-FFF2-40B4-BE49-F238E27FC236}">
                <a16:creationId xmlns:a16="http://schemas.microsoft.com/office/drawing/2014/main" id="{59A98ED3-718C-409B-BC1D-07842F9F58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 flipH="1">
            <a:off x="3915924" y="496252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6117" y="1816509"/>
            <a:ext cx="4459766" cy="3146839"/>
          </a:xfrm>
        </p:spPr>
        <p:txBody>
          <a:bodyPr rtlCol="0"/>
          <a:lstStyle/>
          <a:p>
            <a:pPr rtl="0"/>
            <a:r>
              <a:rPr lang="fr-FR" dirty="0"/>
              <a:t>Quatrième partie</a:t>
            </a:r>
            <a:br>
              <a:rPr lang="fr-FR" dirty="0"/>
            </a:br>
            <a:r>
              <a:rPr lang="fr-FR" dirty="0"/>
              <a:t/>
            </a:r>
            <a:br>
              <a:rPr lang="fr-FR" dirty="0"/>
            </a:br>
            <a:r>
              <a:rPr lang="fr-FR" dirty="0"/>
              <a:t>2000’s : La firme Nintendo confirme son essor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5130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’image 7">
            <a:extLst>
              <a:ext uri="{FF2B5EF4-FFF2-40B4-BE49-F238E27FC236}">
                <a16:creationId xmlns:a16="http://schemas.microsoft.com/office/drawing/2014/main" id="{C6CDA85C-88C0-6444-B1E8-D661956A20E8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453" y="1745301"/>
            <a:ext cx="4118638" cy="4222362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Une console prometteuse</a:t>
            </a:r>
            <a:endParaRPr lang="fr-FR" dirty="0"/>
          </a:p>
        </p:txBody>
      </p:sp>
      <p:sp>
        <p:nvSpPr>
          <p:cNvPr id="29" name="Espace réservé du contenu 28">
            <a:extLst>
              <a:ext uri="{FF2B5EF4-FFF2-40B4-BE49-F238E27FC236}">
                <a16:creationId xmlns:a16="http://schemas.microsoft.com/office/drawing/2014/main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 smtClean="0"/>
              <a:t>Faire face à la PlayStation </a:t>
            </a:r>
            <a:r>
              <a:rPr lang="fr-FR" dirty="0" smtClean="0"/>
              <a:t>2 et la Xbox.</a:t>
            </a:r>
            <a:endParaRPr lang="fr-FR" dirty="0"/>
          </a:p>
          <a:p>
            <a:r>
              <a:rPr lang="fr-FR" dirty="0" smtClean="0"/>
              <a:t>22 millions d’unités dans le monde.</a:t>
            </a:r>
            <a:endParaRPr lang="fr-FR" dirty="0"/>
          </a:p>
          <a:p>
            <a:r>
              <a:rPr lang="fr-FR" dirty="0" smtClean="0"/>
              <a:t>Succès mitigé malgré des jeux exclusifs.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66" name="Forme libre 5" descr="Bloc d’accentuation vide">
            <a:extLst>
              <a:ext uri="{FF2B5EF4-FFF2-40B4-BE49-F238E27FC236}">
                <a16:creationId xmlns:a16="http://schemas.microsoft.com/office/drawing/2014/main" id="{3EEE5409-3F6C-485D-B4C2-5247917F10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31801" y="3851783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/>
          </a:p>
        </p:txBody>
      </p:sp>
      <p:sp>
        <p:nvSpPr>
          <p:cNvPr id="67" name="Forme libre 5" descr="Bloc d’accentuation plein">
            <a:extLst>
              <a:ext uri="{FF2B5EF4-FFF2-40B4-BE49-F238E27FC236}">
                <a16:creationId xmlns:a16="http://schemas.microsoft.com/office/drawing/2014/main" id="{0D74D4D5-6A4C-4248-8A92-B8CA1C918E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595452" y="4658536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6930189" y="864000"/>
            <a:ext cx="4427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La </a:t>
            </a:r>
            <a:r>
              <a:rPr lang="fr-FR" dirty="0" err="1" smtClean="0"/>
              <a:t>GameCube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9261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La guerre n’est pas encore finie…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96000" y="1137099"/>
            <a:ext cx="5621931" cy="492918"/>
          </a:xfrm>
        </p:spPr>
        <p:txBody>
          <a:bodyPr rtlCol="0"/>
          <a:lstStyle/>
          <a:p>
            <a:pPr algn="ctr" rtl="0"/>
            <a:r>
              <a:rPr lang="fr-FR" dirty="0" err="1"/>
              <a:t>Satoru</a:t>
            </a:r>
            <a:r>
              <a:rPr lang="fr-FR" dirty="0"/>
              <a:t> </a:t>
            </a:r>
            <a:r>
              <a:rPr lang="fr-FR" dirty="0" err="1"/>
              <a:t>Iwata</a:t>
            </a:r>
            <a:r>
              <a:rPr lang="fr-FR" dirty="0"/>
              <a:t> remplace Hiroshi </a:t>
            </a:r>
            <a:r>
              <a:rPr lang="fr-FR" dirty="0" err="1"/>
              <a:t>Yamauchi</a:t>
            </a:r>
            <a:r>
              <a:rPr lang="fr-FR" dirty="0"/>
              <a:t> après 50 ans de présidence.</a:t>
            </a:r>
          </a:p>
        </p:txBody>
      </p:sp>
      <p:sp>
        <p:nvSpPr>
          <p:cNvPr id="29" name="Espace réservé du contenu 28">
            <a:extLst>
              <a:ext uri="{FF2B5EF4-FFF2-40B4-BE49-F238E27FC236}">
                <a16:creationId xmlns:a16="http://schemas.microsoft.com/office/drawing/2014/main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7283" y="2044458"/>
            <a:ext cx="5472000" cy="2058384"/>
          </a:xfrm>
        </p:spPr>
        <p:txBody>
          <a:bodyPr rtlCol="0"/>
          <a:lstStyle/>
          <a:p>
            <a:pPr marL="0" indent="0" rtl="0">
              <a:buNone/>
            </a:pPr>
            <a:endParaRPr lang="fr-FR" sz="2800" dirty="0"/>
          </a:p>
          <a:p>
            <a:r>
              <a:rPr lang="fr-FR" dirty="0"/>
              <a:t>Après le semi-échec de la </a:t>
            </a:r>
            <a:r>
              <a:rPr lang="fr-FR" dirty="0" err="1"/>
              <a:t>GameCube</a:t>
            </a:r>
            <a:r>
              <a:rPr lang="fr-FR" dirty="0"/>
              <a:t>, </a:t>
            </a:r>
            <a:r>
              <a:rPr lang="fr-FR" dirty="0" err="1"/>
              <a:t>Yamauchi</a:t>
            </a:r>
            <a:r>
              <a:rPr lang="fr-FR" dirty="0"/>
              <a:t> laisse la présidence de Nintendo à </a:t>
            </a:r>
            <a:r>
              <a:rPr lang="fr-FR" dirty="0" err="1"/>
              <a:t>Satoru</a:t>
            </a:r>
            <a:r>
              <a:rPr lang="fr-FR" dirty="0"/>
              <a:t> </a:t>
            </a:r>
            <a:r>
              <a:rPr lang="fr-FR" dirty="0" err="1"/>
              <a:t>Iwata</a:t>
            </a:r>
            <a:r>
              <a:rPr lang="fr-FR" dirty="0"/>
              <a:t>.</a:t>
            </a:r>
          </a:p>
          <a:p>
            <a:r>
              <a:rPr lang="fr-FR" dirty="0"/>
              <a:t>Une nouvelle console portable approche !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8" name="Espace réservé d’image 7">
            <a:extLst>
              <a:ext uri="{FF2B5EF4-FFF2-40B4-BE49-F238E27FC236}">
                <a16:creationId xmlns:a16="http://schemas.microsoft.com/office/drawing/2014/main" id="{C6CDA85C-88C0-6444-B1E8-D661956A20E8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/>
          <a:srcRect/>
          <a:stretch/>
        </p:blipFill>
        <p:spPr>
          <a:xfrm>
            <a:off x="6650080" y="1852716"/>
            <a:ext cx="4309469" cy="2785545"/>
          </a:xfrm>
        </p:spPr>
      </p:pic>
      <p:sp>
        <p:nvSpPr>
          <p:cNvPr id="66" name="Forme libre 5" descr="Bloc d’accentuation vide">
            <a:extLst>
              <a:ext uri="{FF2B5EF4-FFF2-40B4-BE49-F238E27FC236}">
                <a16:creationId xmlns:a16="http://schemas.microsoft.com/office/drawing/2014/main" id="{3EEE5409-3F6C-485D-B4C2-5247917F10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363366" y="497489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/>
          </a:p>
        </p:txBody>
      </p:sp>
      <p:sp>
        <p:nvSpPr>
          <p:cNvPr id="67" name="Forme libre 5" descr="Bloc d’accentuation plein">
            <a:extLst>
              <a:ext uri="{FF2B5EF4-FFF2-40B4-BE49-F238E27FC236}">
                <a16:creationId xmlns:a16="http://schemas.microsoft.com/office/drawing/2014/main" id="{0D74D4D5-6A4C-4248-8A92-B8CA1C918E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650080" y="4752199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5122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2004 : La DS (Dual Screen)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41789" y="1137099"/>
            <a:ext cx="5621931" cy="377376"/>
          </a:xfrm>
        </p:spPr>
        <p:txBody>
          <a:bodyPr rtlCol="0"/>
          <a:lstStyle/>
          <a:p>
            <a:pPr algn="ctr" rtl="0"/>
            <a:r>
              <a:rPr lang="fr-FR" dirty="0"/>
              <a:t>La DS</a:t>
            </a:r>
          </a:p>
        </p:txBody>
      </p:sp>
      <p:sp>
        <p:nvSpPr>
          <p:cNvPr id="29" name="Espace réservé du contenu 28">
            <a:extLst>
              <a:ext uri="{FF2B5EF4-FFF2-40B4-BE49-F238E27FC236}">
                <a16:creationId xmlns:a16="http://schemas.microsoft.com/office/drawing/2014/main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1023" y="2693815"/>
            <a:ext cx="5472000" cy="2058384"/>
          </a:xfrm>
        </p:spPr>
        <p:txBody>
          <a:bodyPr rtlCol="0"/>
          <a:lstStyle/>
          <a:p>
            <a:pPr marL="0" indent="0" rtl="0">
              <a:buNone/>
            </a:pPr>
            <a:endParaRPr lang="fr-FR" sz="2800" dirty="0"/>
          </a:p>
          <a:p>
            <a:r>
              <a:rPr lang="fr-FR" dirty="0"/>
              <a:t>Une console portable pour compenser l’échec de la </a:t>
            </a:r>
            <a:r>
              <a:rPr lang="fr-FR" dirty="0" err="1"/>
              <a:t>GameCube</a:t>
            </a:r>
            <a:endParaRPr lang="fr-FR" dirty="0"/>
          </a:p>
          <a:p>
            <a:r>
              <a:rPr lang="fr-FR" dirty="0"/>
              <a:t>Dépassera le chiffre des ventes de la PlayStation 2.</a:t>
            </a:r>
          </a:p>
          <a:p>
            <a:r>
              <a:rPr lang="fr-FR" dirty="0"/>
              <a:t>Une console pour petits et grands.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8" name="Espace réservé d’image 7">
            <a:extLst>
              <a:ext uri="{FF2B5EF4-FFF2-40B4-BE49-F238E27FC236}">
                <a16:creationId xmlns:a16="http://schemas.microsoft.com/office/drawing/2014/main" id="{C6CDA85C-88C0-6444-B1E8-D661956A20E8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/>
          <a:srcRect/>
          <a:stretch/>
        </p:blipFill>
        <p:spPr>
          <a:xfrm>
            <a:off x="7202017" y="1754917"/>
            <a:ext cx="3301476" cy="2997282"/>
          </a:xfrm>
        </p:spPr>
      </p:pic>
      <p:sp>
        <p:nvSpPr>
          <p:cNvPr id="66" name="Forme libre 5" descr="Bloc d’accentuation vide">
            <a:extLst>
              <a:ext uri="{FF2B5EF4-FFF2-40B4-BE49-F238E27FC236}">
                <a16:creationId xmlns:a16="http://schemas.microsoft.com/office/drawing/2014/main" id="{3EEE5409-3F6C-485D-B4C2-5247917F10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3168000" y="1331120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/>
          </a:p>
        </p:txBody>
      </p:sp>
      <p:sp>
        <p:nvSpPr>
          <p:cNvPr id="67" name="Forme libre 5" descr="Bloc d’accentuation plein">
            <a:extLst>
              <a:ext uri="{FF2B5EF4-FFF2-40B4-BE49-F238E27FC236}">
                <a16:creationId xmlns:a16="http://schemas.microsoft.com/office/drawing/2014/main" id="{0D74D4D5-6A4C-4248-8A92-B8CA1C918E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844819" y="186920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6739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’image 7">
            <a:extLst>
              <a:ext uri="{FF2B5EF4-FFF2-40B4-BE49-F238E27FC236}">
                <a16:creationId xmlns:a16="http://schemas.microsoft.com/office/drawing/2014/main" id="{177FEC3E-B2FE-9045-8D49-89B1E3D20C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163929" y="585423"/>
            <a:ext cx="8687356" cy="6092008"/>
          </a:xfrm>
        </p:spPr>
      </p:pic>
      <p:sp>
        <p:nvSpPr>
          <p:cNvPr id="24" name="Zone de texte 23" descr="Élément d’accentuation vers la zone de titre">
            <a:extLst>
              <a:ext uri="{FF2B5EF4-FFF2-40B4-BE49-F238E27FC236}">
                <a16:creationId xmlns:a16="http://schemas.microsoft.com/office/drawing/2014/main" id="{993B1474-02E3-4509-B5C5-84427653BA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>
            <a:off x="11387102" y="2928857"/>
            <a:ext cx="804898" cy="314015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fr-FR"/>
          </a:p>
        </p:txBody>
      </p:sp>
      <p:sp>
        <p:nvSpPr>
          <p:cNvPr id="18" name="Triangle isocèle 17" descr="Ombre pour la zone de titre">
            <a:extLst>
              <a:ext uri="{FF2B5EF4-FFF2-40B4-BE49-F238E27FC236}">
                <a16:creationId xmlns:a16="http://schemas.microsoft.com/office/drawing/2014/main" id="{FAB4748B-F532-4C70-827A-5FEA8C0843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>
            <a:off x="11391864" y="5548307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293" y="2408157"/>
            <a:ext cx="4459766" cy="3146839"/>
          </a:xfrm>
        </p:spPr>
        <p:txBody>
          <a:bodyPr rtlCol="0"/>
          <a:lstStyle/>
          <a:p>
            <a:pPr rtl="0"/>
            <a:r>
              <a:rPr lang="fr-FR" dirty="0"/>
              <a:t>SOMMAIRE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6410" y="3194715"/>
            <a:ext cx="4000500" cy="1712948"/>
          </a:xfrm>
        </p:spPr>
        <p:txBody>
          <a:bodyPr rtlCol="0"/>
          <a:lstStyle/>
          <a:p>
            <a:pPr rtl="0"/>
            <a:endParaRPr lang="fr-FR" sz="1600" dirty="0"/>
          </a:p>
          <a:p>
            <a:pPr rtl="0"/>
            <a:r>
              <a:rPr lang="fr-FR" sz="1600" dirty="0" smtClean="0"/>
              <a:t>Différentes consoles conçues par Nintendo</a:t>
            </a:r>
          </a:p>
          <a:p>
            <a:pPr rtl="0"/>
            <a:r>
              <a:rPr lang="fr-FR" sz="1600" dirty="0" smtClean="0"/>
              <a:t>Dates clés de Nintendo</a:t>
            </a:r>
          </a:p>
          <a:p>
            <a:pPr rtl="0"/>
            <a:r>
              <a:rPr lang="fr-FR" sz="1600" dirty="0" smtClean="0"/>
              <a:t>1889, 80’s, 90’s, 2000’s</a:t>
            </a:r>
            <a:endParaRPr lang="fr-FR" sz="1600" dirty="0"/>
          </a:p>
          <a:p>
            <a:pPr rtl="0"/>
            <a:endParaRPr lang="fr-FR" sz="1200" dirty="0" smtClean="0"/>
          </a:p>
          <a:p>
            <a:pPr rtl="0"/>
            <a:endParaRPr lang="fr-FR" sz="1200" dirty="0" smtClean="0"/>
          </a:p>
          <a:p>
            <a:pPr rtl="0"/>
            <a:r>
              <a:rPr lang="fr-FR" sz="1200" dirty="0" smtClean="0"/>
              <a:t>Source </a:t>
            </a:r>
            <a:r>
              <a:rPr lang="fr-FR" sz="1200" dirty="0"/>
              <a:t>: </a:t>
            </a:r>
            <a:r>
              <a:rPr lang="fr-FR" sz="1200" dirty="0" err="1"/>
              <a:t>Nintendo.com,Wikipédia</a:t>
            </a:r>
            <a:r>
              <a:rPr lang="fr-FR" sz="1200" dirty="0"/>
              <a:t>, culture-games.com</a:t>
            </a:r>
          </a:p>
        </p:txBody>
      </p:sp>
      <p:sp>
        <p:nvSpPr>
          <p:cNvPr id="15" name="Forme libre 5" descr="Bloc d’accentuation">
            <a:extLst>
              <a:ext uri="{FF2B5EF4-FFF2-40B4-BE49-F238E27FC236}">
                <a16:creationId xmlns:a16="http://schemas.microsoft.com/office/drawing/2014/main" id="{7746F873-A4ED-4E4C-BB89-CA0FBB9E95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/>
          </a:p>
        </p:txBody>
      </p:sp>
      <p:sp>
        <p:nvSpPr>
          <p:cNvPr id="16" name="Forme libre 5" descr="Bloc d’accentuation vide">
            <a:extLst>
              <a:ext uri="{FF2B5EF4-FFF2-40B4-BE49-F238E27FC236}">
                <a16:creationId xmlns:a16="http://schemas.microsoft.com/office/drawing/2014/main" id="{E0D7A780-33BC-4E68-9763-AB62376D50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’image 7">
            <a:extLst>
              <a:ext uri="{FF2B5EF4-FFF2-40B4-BE49-F238E27FC236}">
                <a16:creationId xmlns:a16="http://schemas.microsoft.com/office/drawing/2014/main" id="{C6CDA85C-88C0-6444-B1E8-D661956A20E8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/>
          <a:srcRect l="14471" r="14471"/>
          <a:stretch/>
        </p:blipFill>
        <p:spPr/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Nintendo ne s’arrête pas là et confirme son ascension avec la Wii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fr-FR" dirty="0"/>
              <a:t>La Wii</a:t>
            </a:r>
          </a:p>
        </p:txBody>
      </p:sp>
      <p:sp>
        <p:nvSpPr>
          <p:cNvPr id="29" name="Espace réservé du contenu 28">
            <a:extLst>
              <a:ext uri="{FF2B5EF4-FFF2-40B4-BE49-F238E27FC236}">
                <a16:creationId xmlns:a16="http://schemas.microsoft.com/office/drawing/2014/main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Composée d’un </a:t>
            </a:r>
            <a:r>
              <a:rPr lang="fr-FR" dirty="0" err="1"/>
              <a:t>Nunchunk</a:t>
            </a:r>
            <a:r>
              <a:rPr lang="fr-FR" dirty="0"/>
              <a:t> et d’une </a:t>
            </a:r>
            <a:r>
              <a:rPr lang="fr-FR" dirty="0" err="1"/>
              <a:t>WiiMote</a:t>
            </a:r>
            <a:endParaRPr lang="fr-FR" dirty="0"/>
          </a:p>
          <a:p>
            <a:r>
              <a:rPr lang="fr-FR" dirty="0"/>
              <a:t>Un succès aussi grand que la DS</a:t>
            </a:r>
          </a:p>
          <a:p>
            <a:r>
              <a:rPr lang="fr-FR" dirty="0"/>
              <a:t>Certains fans de Nintendo ne se reconnaissent cependant plus dans la nouvelle politique d’</a:t>
            </a:r>
            <a:r>
              <a:rPr lang="fr-FR" dirty="0" err="1"/>
              <a:t>Iwata</a:t>
            </a:r>
            <a:r>
              <a:rPr lang="fr-FR" dirty="0"/>
              <a:t>.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fr-FR" smtClean="0"/>
              <a:pPr/>
              <a:t>20</a:t>
            </a:fld>
            <a:endParaRPr lang="fr-FR"/>
          </a:p>
        </p:txBody>
      </p:sp>
      <p:sp>
        <p:nvSpPr>
          <p:cNvPr id="66" name="Forme libre 5" descr="Bloc d’accentuation vide">
            <a:extLst>
              <a:ext uri="{FF2B5EF4-FFF2-40B4-BE49-F238E27FC236}">
                <a16:creationId xmlns:a16="http://schemas.microsoft.com/office/drawing/2014/main" id="{3EEE5409-3F6C-485D-B4C2-5247917F10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851169" y="32858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/>
          </a:p>
        </p:txBody>
      </p:sp>
      <p:sp>
        <p:nvSpPr>
          <p:cNvPr id="67" name="Forme libre 5" descr="Bloc d’accentuation plein">
            <a:extLst>
              <a:ext uri="{FF2B5EF4-FFF2-40B4-BE49-F238E27FC236}">
                <a16:creationId xmlns:a16="http://schemas.microsoft.com/office/drawing/2014/main" id="{0D74D4D5-6A4C-4248-8A92-B8CA1C918E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275672" y="225133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1885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023" y="430238"/>
            <a:ext cx="5472000" cy="705099"/>
          </a:xfrm>
        </p:spPr>
        <p:txBody>
          <a:bodyPr rtlCol="0"/>
          <a:lstStyle/>
          <a:p>
            <a:r>
              <a:rPr lang="fr-FR" dirty="0"/>
              <a:t>La 3D envahit la firme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41789" y="1137099"/>
            <a:ext cx="5621931" cy="377376"/>
          </a:xfrm>
        </p:spPr>
        <p:txBody>
          <a:bodyPr rtlCol="0"/>
          <a:lstStyle/>
          <a:p>
            <a:pPr algn="ctr" rtl="0"/>
            <a:r>
              <a:rPr lang="fr-FR" dirty="0"/>
              <a:t>La 3DS</a:t>
            </a:r>
          </a:p>
        </p:txBody>
      </p:sp>
      <p:sp>
        <p:nvSpPr>
          <p:cNvPr id="29" name="Espace réservé du contenu 28">
            <a:extLst>
              <a:ext uri="{FF2B5EF4-FFF2-40B4-BE49-F238E27FC236}">
                <a16:creationId xmlns:a16="http://schemas.microsoft.com/office/drawing/2014/main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1023" y="2693815"/>
            <a:ext cx="5472000" cy="2058384"/>
          </a:xfrm>
        </p:spPr>
        <p:txBody>
          <a:bodyPr rtlCol="0"/>
          <a:lstStyle/>
          <a:p>
            <a:pPr marL="0" indent="0" rtl="0">
              <a:buNone/>
            </a:pPr>
            <a:endParaRPr lang="fr-FR" sz="2800" dirty="0"/>
          </a:p>
          <a:p>
            <a:r>
              <a:rPr lang="fr-FR" dirty="0"/>
              <a:t>Sortie le 23 Mars 2010.</a:t>
            </a:r>
          </a:p>
          <a:p>
            <a:r>
              <a:rPr lang="fr-FR" dirty="0" err="1"/>
              <a:t>Rétrocompatible</a:t>
            </a:r>
            <a:r>
              <a:rPr lang="fr-FR" dirty="0"/>
              <a:t> avec les jeux DS.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8" name="Espace réservé d’image 7">
            <a:extLst>
              <a:ext uri="{FF2B5EF4-FFF2-40B4-BE49-F238E27FC236}">
                <a16:creationId xmlns:a16="http://schemas.microsoft.com/office/drawing/2014/main" id="{C6CDA85C-88C0-6444-B1E8-D661956A20E8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/>
          <a:srcRect/>
          <a:stretch/>
        </p:blipFill>
        <p:spPr>
          <a:xfrm>
            <a:off x="6069496" y="2146603"/>
            <a:ext cx="4433999" cy="2769308"/>
          </a:xfrm>
        </p:spPr>
      </p:pic>
      <p:sp>
        <p:nvSpPr>
          <p:cNvPr id="66" name="Forme libre 5" descr="Bloc d’accentuation vide">
            <a:extLst>
              <a:ext uri="{FF2B5EF4-FFF2-40B4-BE49-F238E27FC236}">
                <a16:creationId xmlns:a16="http://schemas.microsoft.com/office/drawing/2014/main" id="{3EEE5409-3F6C-485D-B4C2-5247917F10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851169" y="32858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/>
          </a:p>
        </p:txBody>
      </p:sp>
      <p:sp>
        <p:nvSpPr>
          <p:cNvPr id="67" name="Forme libre 5" descr="Bloc d’accentuation plein">
            <a:extLst>
              <a:ext uri="{FF2B5EF4-FFF2-40B4-BE49-F238E27FC236}">
                <a16:creationId xmlns:a16="http://schemas.microsoft.com/office/drawing/2014/main" id="{0D74D4D5-6A4C-4248-8A92-B8CA1C918E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275672" y="225133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4332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1999"/>
            <a:ext cx="5472000" cy="705099"/>
          </a:xfrm>
        </p:spPr>
        <p:txBody>
          <a:bodyPr rtlCol="0"/>
          <a:lstStyle/>
          <a:p>
            <a:r>
              <a:rPr lang="fr-FR" dirty="0"/>
              <a:t>Nouvel échec de Nintendo…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41789" y="1137099"/>
            <a:ext cx="5621931" cy="377376"/>
          </a:xfrm>
        </p:spPr>
        <p:txBody>
          <a:bodyPr rtlCol="0"/>
          <a:lstStyle/>
          <a:p>
            <a:pPr algn="ctr" rtl="0"/>
            <a:r>
              <a:rPr lang="fr-FR" dirty="0"/>
              <a:t>La Wii U</a:t>
            </a:r>
          </a:p>
        </p:txBody>
      </p:sp>
      <p:sp>
        <p:nvSpPr>
          <p:cNvPr id="29" name="Espace réservé du contenu 28">
            <a:extLst>
              <a:ext uri="{FF2B5EF4-FFF2-40B4-BE49-F238E27FC236}">
                <a16:creationId xmlns:a16="http://schemas.microsoft.com/office/drawing/2014/main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1023" y="2693815"/>
            <a:ext cx="5472000" cy="2058384"/>
          </a:xfrm>
        </p:spPr>
        <p:txBody>
          <a:bodyPr rtlCol="0"/>
          <a:lstStyle/>
          <a:p>
            <a:r>
              <a:rPr lang="fr-FR" dirty="0"/>
              <a:t>Sortie en 2011</a:t>
            </a:r>
          </a:p>
          <a:p>
            <a:r>
              <a:rPr lang="fr-FR" dirty="0"/>
              <a:t>Reprend le succès de la Wii en y ajoutant le </a:t>
            </a:r>
            <a:r>
              <a:rPr lang="fr-FR" dirty="0" err="1"/>
              <a:t>WiiU</a:t>
            </a:r>
            <a:r>
              <a:rPr lang="fr-FR" dirty="0"/>
              <a:t> </a:t>
            </a:r>
            <a:r>
              <a:rPr lang="fr-FR" dirty="0" err="1"/>
              <a:t>GamePad</a:t>
            </a:r>
            <a:r>
              <a:rPr lang="fr-FR" dirty="0"/>
              <a:t> : ce sera là un échec…</a:t>
            </a:r>
          </a:p>
          <a:p>
            <a:r>
              <a:rPr lang="fr-FR" dirty="0"/>
              <a:t>Peu de jeux innovants.</a:t>
            </a:r>
          </a:p>
        </p:txBody>
      </p:sp>
      <p:pic>
        <p:nvPicPr>
          <p:cNvPr id="8" name="Espace réservé d’image 7">
            <a:extLst>
              <a:ext uri="{FF2B5EF4-FFF2-40B4-BE49-F238E27FC236}">
                <a16:creationId xmlns:a16="http://schemas.microsoft.com/office/drawing/2014/main" id="{C6CDA85C-88C0-6444-B1E8-D661956A20E8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/>
          <a:srcRect/>
          <a:stretch/>
        </p:blipFill>
        <p:spPr>
          <a:xfrm>
            <a:off x="6528979" y="2438799"/>
            <a:ext cx="3974514" cy="2477112"/>
          </a:xfrm>
        </p:spPr>
      </p:pic>
      <p:sp>
        <p:nvSpPr>
          <p:cNvPr id="66" name="Forme libre 5" descr="Bloc d’accentuation vide">
            <a:extLst>
              <a:ext uri="{FF2B5EF4-FFF2-40B4-BE49-F238E27FC236}">
                <a16:creationId xmlns:a16="http://schemas.microsoft.com/office/drawing/2014/main" id="{3EEE5409-3F6C-485D-B4C2-5247917F10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9455760" y="5085107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/>
          </a:p>
        </p:txBody>
      </p:sp>
      <p:sp>
        <p:nvSpPr>
          <p:cNvPr id="67" name="Forme libre 5" descr="Bloc d’accentuation plein">
            <a:extLst>
              <a:ext uri="{FF2B5EF4-FFF2-40B4-BE49-F238E27FC236}">
                <a16:creationId xmlns:a16="http://schemas.microsoft.com/office/drawing/2014/main" id="{0D74D4D5-6A4C-4248-8A92-B8CA1C918E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9022515" y="5407509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1793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L’</a:t>
            </a:r>
            <a:r>
              <a:rPr lang="fr-FR" dirty="0" err="1"/>
              <a:t>Amiibo</a:t>
            </a:r>
            <a:endParaRPr lang="fr-FR" dirty="0"/>
          </a:p>
        </p:txBody>
      </p:sp>
      <p:sp>
        <p:nvSpPr>
          <p:cNvPr id="29" name="Espace réservé du contenu 28">
            <a:extLst>
              <a:ext uri="{FF2B5EF4-FFF2-40B4-BE49-F238E27FC236}">
                <a16:creationId xmlns:a16="http://schemas.microsoft.com/office/drawing/2014/main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8569" y="2141623"/>
            <a:ext cx="5472000" cy="3600000"/>
          </a:xfrm>
        </p:spPr>
        <p:txBody>
          <a:bodyPr rtlCol="0"/>
          <a:lstStyle/>
          <a:p>
            <a:pPr marL="0" indent="0" rtl="0">
              <a:buNone/>
            </a:pPr>
            <a:r>
              <a:rPr lang="fr-FR" sz="2800" dirty="0"/>
              <a:t> </a:t>
            </a:r>
          </a:p>
          <a:p>
            <a:r>
              <a:rPr lang="fr-FR" dirty="0"/>
              <a:t>Sorti en 2014 </a:t>
            </a:r>
          </a:p>
          <a:p>
            <a:r>
              <a:rPr lang="fr-FR" dirty="0"/>
              <a:t>Connexion entre les figures et les consoles compatibles grâce au lecteur NFC.</a:t>
            </a:r>
          </a:p>
          <a:p>
            <a:r>
              <a:rPr lang="fr-FR" dirty="0"/>
              <a:t>Premier jeu compatible : Super Smash Bros </a:t>
            </a:r>
            <a:r>
              <a:rPr lang="fr-FR" dirty="0" err="1"/>
              <a:t>WiiU</a:t>
            </a:r>
            <a:r>
              <a:rPr lang="fr-FR" dirty="0"/>
              <a:t> et 3DS</a:t>
            </a:r>
          </a:p>
          <a:p>
            <a:pPr rtl="0"/>
            <a:r>
              <a:rPr lang="fr-FR" dirty="0"/>
              <a:t>Premier échec de Nintendo : Le Virtual Boy</a:t>
            </a:r>
          </a:p>
        </p:txBody>
      </p:sp>
      <p:pic>
        <p:nvPicPr>
          <p:cNvPr id="14" name="Espace réservé d’image 13">
            <a:extLst>
              <a:ext uri="{FF2B5EF4-FFF2-40B4-BE49-F238E27FC236}">
                <a16:creationId xmlns:a16="http://schemas.microsoft.com/office/drawing/2014/main" id="{FEA01CFE-4F0B-CC44-BFE2-2E561B199D1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6276588" y="2027475"/>
            <a:ext cx="2329127" cy="2239387"/>
          </a:xfrm>
        </p:spPr>
      </p:pic>
      <p:pic>
        <p:nvPicPr>
          <p:cNvPr id="19" name="Espace réservé d’image 18">
            <a:extLst>
              <a:ext uri="{FF2B5EF4-FFF2-40B4-BE49-F238E27FC236}">
                <a16:creationId xmlns:a16="http://schemas.microsoft.com/office/drawing/2014/main" id="{0E34C8FB-E520-F145-92A4-42863771C42F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4"/>
          <a:srcRect/>
          <a:stretch/>
        </p:blipFill>
        <p:spPr>
          <a:xfrm>
            <a:off x="8812696" y="3233530"/>
            <a:ext cx="2480313" cy="2508093"/>
          </a:xfrm>
        </p:spPr>
      </p:pic>
      <p:pic>
        <p:nvPicPr>
          <p:cNvPr id="17" name="Espace réservé d’image 16">
            <a:extLst>
              <a:ext uri="{FF2B5EF4-FFF2-40B4-BE49-F238E27FC236}">
                <a16:creationId xmlns:a16="http://schemas.microsoft.com/office/drawing/2014/main" id="{893F9275-F9D8-C846-B8BE-3571B6BA9792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5"/>
          <a:srcRect/>
          <a:stretch/>
        </p:blipFill>
        <p:spPr>
          <a:xfrm>
            <a:off x="8605716" y="675861"/>
            <a:ext cx="2340579" cy="2239387"/>
          </a:xfr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1317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De nouveaux présidents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96000" y="864000"/>
            <a:ext cx="2345635" cy="347144"/>
          </a:xfrm>
        </p:spPr>
        <p:txBody>
          <a:bodyPr rtlCol="0"/>
          <a:lstStyle/>
          <a:p>
            <a:pPr algn="ctr"/>
            <a:r>
              <a:rPr lang="fr-FR" dirty="0"/>
              <a:t>Tatsumi </a:t>
            </a:r>
            <a:r>
              <a:rPr lang="fr-FR" dirty="0" err="1"/>
              <a:t>Kimishima</a:t>
            </a:r>
            <a:endParaRPr lang="fr-FR" dirty="0"/>
          </a:p>
        </p:txBody>
      </p:sp>
      <p:sp>
        <p:nvSpPr>
          <p:cNvPr id="29" name="Espace réservé du contenu 28">
            <a:extLst>
              <a:ext uri="{FF2B5EF4-FFF2-40B4-BE49-F238E27FC236}">
                <a16:creationId xmlns:a16="http://schemas.microsoft.com/office/drawing/2014/main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830" y="1614231"/>
            <a:ext cx="5472000" cy="2328759"/>
          </a:xfrm>
        </p:spPr>
        <p:txBody>
          <a:bodyPr rtlCol="0"/>
          <a:lstStyle/>
          <a:p>
            <a:pPr marL="0" indent="0" rtl="0">
              <a:buNone/>
            </a:pPr>
            <a:endParaRPr lang="fr-FR" sz="2800" dirty="0"/>
          </a:p>
          <a:p>
            <a:r>
              <a:rPr lang="fr-FR" dirty="0"/>
              <a:t>Décès de </a:t>
            </a:r>
            <a:r>
              <a:rPr lang="fr-FR" dirty="0" err="1"/>
              <a:t>Satoru</a:t>
            </a:r>
            <a:r>
              <a:rPr lang="fr-FR" dirty="0"/>
              <a:t> </a:t>
            </a:r>
            <a:r>
              <a:rPr lang="fr-FR" dirty="0" err="1"/>
              <a:t>Iwata</a:t>
            </a:r>
            <a:r>
              <a:rPr lang="fr-FR" dirty="0"/>
              <a:t> le 11 juillet 2015</a:t>
            </a:r>
          </a:p>
          <a:p>
            <a:r>
              <a:rPr lang="fr-FR" dirty="0"/>
              <a:t>De 2015 à 2018 : Tatsumi </a:t>
            </a:r>
            <a:r>
              <a:rPr lang="fr-FR" dirty="0" err="1"/>
              <a:t>Kimishima</a:t>
            </a:r>
            <a:r>
              <a:rPr lang="fr-FR" dirty="0"/>
              <a:t> reprend la présidence de la firme</a:t>
            </a:r>
          </a:p>
          <a:p>
            <a:r>
              <a:rPr lang="fr-FR" dirty="0"/>
              <a:t>Suite à la démission de </a:t>
            </a:r>
            <a:r>
              <a:rPr lang="fr-FR" dirty="0" err="1"/>
              <a:t>Kimishima</a:t>
            </a:r>
            <a:r>
              <a:rPr lang="fr-FR" dirty="0"/>
              <a:t>, c’est finalement </a:t>
            </a:r>
            <a:r>
              <a:rPr lang="fr-FR" dirty="0" err="1"/>
              <a:t>Shuntaro</a:t>
            </a:r>
            <a:r>
              <a:rPr lang="fr-FR" dirty="0"/>
              <a:t> </a:t>
            </a:r>
            <a:r>
              <a:rPr lang="fr-FR" dirty="0" err="1"/>
              <a:t>Furukawa</a:t>
            </a:r>
            <a:r>
              <a:rPr lang="fr-FR" dirty="0"/>
              <a:t> qui présidera Nintendo jusqu’à aujourd’hui encore.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8" name="Espace réservé d’image 7">
            <a:extLst>
              <a:ext uri="{FF2B5EF4-FFF2-40B4-BE49-F238E27FC236}">
                <a16:creationId xmlns:a16="http://schemas.microsoft.com/office/drawing/2014/main" id="{C6CDA85C-88C0-6444-B1E8-D661956A20E8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/>
          <a:srcRect/>
          <a:stretch/>
        </p:blipFill>
        <p:spPr>
          <a:xfrm>
            <a:off x="7779026" y="1211143"/>
            <a:ext cx="2839481" cy="2328759"/>
          </a:xfrm>
        </p:spPr>
      </p:pic>
      <p:sp>
        <p:nvSpPr>
          <p:cNvPr id="66" name="Forme libre 5" descr="Bloc d’accentuation vide">
            <a:extLst>
              <a:ext uri="{FF2B5EF4-FFF2-40B4-BE49-F238E27FC236}">
                <a16:creationId xmlns:a16="http://schemas.microsoft.com/office/drawing/2014/main" id="{3EEE5409-3F6C-485D-B4C2-5247917F10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2068070" y="4663737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/>
          </a:p>
        </p:txBody>
      </p:sp>
      <p:sp>
        <p:nvSpPr>
          <p:cNvPr id="67" name="Forme libre 5" descr="Bloc d’accentuation plein">
            <a:extLst>
              <a:ext uri="{FF2B5EF4-FFF2-40B4-BE49-F238E27FC236}">
                <a16:creationId xmlns:a16="http://schemas.microsoft.com/office/drawing/2014/main" id="{0D74D4D5-6A4C-4248-8A92-B8CA1C918E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883522" y="5305883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24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1E21FE2-4F10-496E-B2EB-47F2E56B78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354127" y="3788563"/>
            <a:ext cx="2087508" cy="2328874"/>
          </a:xfrm>
          <a:prstGeom prst="rect">
            <a:avLst/>
          </a:prstGeom>
        </p:spPr>
      </p:pic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2C213F0C-84D5-4215-8102-217097D48554}"/>
              </a:ext>
            </a:extLst>
          </p:cNvPr>
          <p:cNvSpPr txBox="1">
            <a:spLocks/>
          </p:cNvSpPr>
          <p:nvPr/>
        </p:nvSpPr>
        <p:spPr>
          <a:xfrm>
            <a:off x="8585956" y="6117321"/>
            <a:ext cx="2345635" cy="347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 err="1">
                <a:solidFill>
                  <a:schemeClr val="tx1"/>
                </a:solidFill>
              </a:rPr>
              <a:t>Shuntaro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Furukawa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568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1999"/>
            <a:ext cx="5472000" cy="705099"/>
          </a:xfrm>
        </p:spPr>
        <p:txBody>
          <a:bodyPr rtlCol="0"/>
          <a:lstStyle/>
          <a:p>
            <a:r>
              <a:rPr lang="fr-FR" dirty="0"/>
              <a:t>La petite dernière de Nintendo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904000" y="1758513"/>
            <a:ext cx="5621931" cy="377376"/>
          </a:xfrm>
        </p:spPr>
        <p:txBody>
          <a:bodyPr rtlCol="0"/>
          <a:lstStyle/>
          <a:p>
            <a:pPr algn="ctr" rtl="0"/>
            <a:r>
              <a:rPr lang="fr-FR" dirty="0"/>
              <a:t>La Nintendo Switch</a:t>
            </a:r>
          </a:p>
        </p:txBody>
      </p:sp>
      <p:sp>
        <p:nvSpPr>
          <p:cNvPr id="29" name="Espace réservé du contenu 28">
            <a:extLst>
              <a:ext uri="{FF2B5EF4-FFF2-40B4-BE49-F238E27FC236}">
                <a16:creationId xmlns:a16="http://schemas.microsoft.com/office/drawing/2014/main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1023" y="2693815"/>
            <a:ext cx="5472000" cy="2058384"/>
          </a:xfrm>
        </p:spPr>
        <p:txBody>
          <a:bodyPr rtlCol="0"/>
          <a:lstStyle/>
          <a:p>
            <a:r>
              <a:rPr lang="fr-FR" dirty="0"/>
              <a:t>Nom de code « NX »</a:t>
            </a:r>
          </a:p>
          <a:p>
            <a:r>
              <a:rPr lang="fr-FR" dirty="0"/>
              <a:t>Sortie en 2016</a:t>
            </a:r>
          </a:p>
          <a:p>
            <a:r>
              <a:rPr lang="fr-FR" dirty="0"/>
              <a:t>Console hybride</a:t>
            </a:r>
          </a:p>
        </p:txBody>
      </p:sp>
      <p:pic>
        <p:nvPicPr>
          <p:cNvPr id="8" name="Espace réservé d’image 7">
            <a:extLst>
              <a:ext uri="{FF2B5EF4-FFF2-40B4-BE49-F238E27FC236}">
                <a16:creationId xmlns:a16="http://schemas.microsoft.com/office/drawing/2014/main" id="{C6CDA85C-88C0-6444-B1E8-D661956A20E8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/>
          <a:srcRect/>
          <a:stretch/>
        </p:blipFill>
        <p:spPr>
          <a:xfrm>
            <a:off x="6415218" y="2135889"/>
            <a:ext cx="4599493" cy="2949217"/>
          </a:xfrm>
        </p:spPr>
      </p:pic>
      <p:sp>
        <p:nvSpPr>
          <p:cNvPr id="66" name="Forme libre 5" descr="Bloc d’accentuation vide">
            <a:extLst>
              <a:ext uri="{FF2B5EF4-FFF2-40B4-BE49-F238E27FC236}">
                <a16:creationId xmlns:a16="http://schemas.microsoft.com/office/drawing/2014/main" id="{3EEE5409-3F6C-485D-B4C2-5247917F10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37036" y="4748195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/>
          </a:p>
        </p:txBody>
      </p:sp>
      <p:sp>
        <p:nvSpPr>
          <p:cNvPr id="67" name="Forme libre 5" descr="Bloc d’accentuation plein">
            <a:extLst>
              <a:ext uri="{FF2B5EF4-FFF2-40B4-BE49-F238E27FC236}">
                <a16:creationId xmlns:a16="http://schemas.microsoft.com/office/drawing/2014/main" id="{0D74D4D5-6A4C-4248-8A92-B8CA1C918E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32000" y="4267848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9547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fr-FR" dirty="0" smtClean="0"/>
              <a:t>Bénéfices depuis la création de Nintendo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459788"/>
            <a:ext cx="5472000" cy="358775"/>
          </a:xfrm>
        </p:spPr>
        <p:txBody>
          <a:bodyPr rtlCol="0"/>
          <a:lstStyle/>
          <a:p>
            <a:pPr rtl="0"/>
            <a:r>
              <a:rPr lang="fr-FR"/>
              <a:t>Service concurrentiel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26</a:t>
            </a:fld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393" y="1709057"/>
            <a:ext cx="7934325" cy="3962400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9036000" y="5671457"/>
            <a:ext cx="14234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 smtClean="0"/>
              <a:t>Source : Twitter</a:t>
            </a:r>
            <a:endParaRPr lang="fr-FR" sz="900" dirty="0"/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’image 11">
            <a:extLst>
              <a:ext uri="{FF2B5EF4-FFF2-40B4-BE49-F238E27FC236}">
                <a16:creationId xmlns:a16="http://schemas.microsoft.com/office/drawing/2014/main" id="{C4330FBA-FEA8-B941-8864-B3DEDDE804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32153"/>
            <a:ext cx="10655455" cy="5993693"/>
          </a:xfrm>
        </p:spPr>
      </p:pic>
      <p:sp>
        <p:nvSpPr>
          <p:cNvPr id="38" name="Zone de texte 37" descr="Accentuation vers le bloc de titre">
            <a:extLst>
              <a:ext uri="{FF2B5EF4-FFF2-40B4-BE49-F238E27FC236}">
                <a16:creationId xmlns:a16="http://schemas.microsoft.com/office/drawing/2014/main" id="{B231FB9C-F234-41D0-A4CE-8C29A5F2F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>
            <a:off x="11354303" y="3842399"/>
            <a:ext cx="846997" cy="2200275"/>
          </a:xfrm>
          <a:custGeom>
            <a:avLst/>
            <a:gdLst>
              <a:gd name="connsiteX0" fmla="*/ 99480 w 846997"/>
              <a:gd name="connsiteY0" fmla="*/ 0 h 2200275"/>
              <a:gd name="connsiteX1" fmla="*/ 846997 w 846997"/>
              <a:gd name="connsiteY1" fmla="*/ 0 h 2200275"/>
              <a:gd name="connsiteX2" fmla="*/ 846997 w 846997"/>
              <a:gd name="connsiteY2" fmla="*/ 2200275 h 2200275"/>
              <a:gd name="connsiteX3" fmla="*/ 99480 w 846997"/>
              <a:gd name="connsiteY3" fmla="*/ 2200275 h 2200275"/>
              <a:gd name="connsiteX4" fmla="*/ 0 w 846997"/>
              <a:gd name="connsiteY4" fmla="*/ 2099942 h 2200275"/>
              <a:gd name="connsiteX5" fmla="*/ 0 w 846997"/>
              <a:gd name="connsiteY5" fmla="*/ 100333 h 2200275"/>
              <a:gd name="connsiteX6" fmla="*/ 99480 w 846997"/>
              <a:gd name="connsiteY6" fmla="*/ 0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997" h="2200275">
                <a:moveTo>
                  <a:pt x="99480" y="0"/>
                </a:moveTo>
                <a:lnTo>
                  <a:pt x="846997" y="0"/>
                </a:lnTo>
                <a:lnTo>
                  <a:pt x="846997" y="2200275"/>
                </a:lnTo>
                <a:lnTo>
                  <a:pt x="99480" y="2200275"/>
                </a:lnTo>
                <a:cubicBezTo>
                  <a:pt x="44539" y="2200275"/>
                  <a:pt x="0" y="2155354"/>
                  <a:pt x="0" y="2099942"/>
                </a:cubicBezTo>
                <a:lnTo>
                  <a:pt x="0" y="100333"/>
                </a:lnTo>
                <a:cubicBezTo>
                  <a:pt x="0" y="44921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fr-FR"/>
          </a:p>
        </p:txBody>
      </p:sp>
      <p:sp>
        <p:nvSpPr>
          <p:cNvPr id="35" name="Triangle isocèle 34" descr="Ombre vers le bloc de titre">
            <a:extLst>
              <a:ext uri="{FF2B5EF4-FFF2-40B4-BE49-F238E27FC236}">
                <a16:creationId xmlns:a16="http://schemas.microsoft.com/office/drawing/2014/main" id="{FE193317-B8BD-46CA-B0A6-8A7511B086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>
            <a:off x="11359065" y="5556894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33" name="Forme libre 5" descr="Bloc d’accentuation vide">
            <a:extLst>
              <a:ext uri="{FF2B5EF4-FFF2-40B4-BE49-F238E27FC236}">
                <a16:creationId xmlns:a16="http://schemas.microsoft.com/office/drawing/2014/main" id="{8186FEAF-6E1E-4258-94C3-5C589D4B5A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/>
          </a:p>
        </p:txBody>
      </p:sp>
      <p:sp>
        <p:nvSpPr>
          <p:cNvPr id="20" name="Titre 19">
            <a:extLst>
              <a:ext uri="{FF2B5EF4-FFF2-40B4-BE49-F238E27FC236}">
                <a16:creationId xmlns:a16="http://schemas.microsoft.com/office/drawing/2014/main" id="{7C11A64B-7EA5-442C-8405-73273A5331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dirty="0"/>
              <a:t>Merci de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d’image 12">
            <a:extLst>
              <a:ext uri="{FF2B5EF4-FFF2-40B4-BE49-F238E27FC236}">
                <a16:creationId xmlns:a16="http://schemas.microsoft.com/office/drawing/2014/main" id="{588C9C3E-7C4B-EA46-9848-A17249AC33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720608" y="0"/>
            <a:ext cx="10353907" cy="6858000"/>
          </a:xfrm>
        </p:spPr>
      </p:pic>
      <p:sp>
        <p:nvSpPr>
          <p:cNvPr id="15" name="Forme libre 5" descr="Accentuation vide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/>
          </a:p>
        </p:txBody>
      </p:sp>
      <p:sp>
        <p:nvSpPr>
          <p:cNvPr id="31" name="Zone de texte 30" descr="Accentuation d’indicateur vers le titre">
            <a:extLst>
              <a:ext uri="{FF2B5EF4-FFF2-40B4-BE49-F238E27FC236}">
                <a16:creationId xmlns:a16="http://schemas.microsoft.com/office/drawing/2014/main" id="{8FC2E368-898A-440B-A15C-4C5FB13C57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 flipH="1">
            <a:off x="1897242" y="2364840"/>
            <a:ext cx="2494930" cy="3139768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fr-FR"/>
          </a:p>
        </p:txBody>
      </p:sp>
      <p:sp>
        <p:nvSpPr>
          <p:cNvPr id="21" name="Triangle isocèle 20" descr="Accentuation d’ombre vers le titre">
            <a:extLst>
              <a:ext uri="{FF2B5EF4-FFF2-40B4-BE49-F238E27FC236}">
                <a16:creationId xmlns:a16="http://schemas.microsoft.com/office/drawing/2014/main" id="{59A98ED3-718C-409B-BC1D-07842F9F58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 flipH="1">
            <a:off x="3915924" y="496252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6117" y="1816509"/>
            <a:ext cx="4459766" cy="3146839"/>
          </a:xfrm>
        </p:spPr>
        <p:txBody>
          <a:bodyPr rtlCol="0"/>
          <a:lstStyle/>
          <a:p>
            <a:pPr rtl="0"/>
            <a:r>
              <a:rPr lang="fr-FR" dirty="0"/>
              <a:t>Première Partie</a:t>
            </a:r>
            <a:br>
              <a:rPr lang="fr-FR" dirty="0"/>
            </a:br>
            <a:r>
              <a:rPr lang="fr-FR" dirty="0"/>
              <a:t/>
            </a:r>
            <a:br>
              <a:rPr lang="fr-FR" dirty="0"/>
            </a:br>
            <a:r>
              <a:rPr lang="fr-FR" dirty="0"/>
              <a:t>1889  : L’univers vidéoludique  encore </a:t>
            </a:r>
            <a:br>
              <a:rPr lang="fr-FR" dirty="0"/>
            </a:br>
            <a:r>
              <a:rPr lang="fr-FR" dirty="0"/>
              <a:t>loin…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Un succès fulgurant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1" y="1166899"/>
            <a:ext cx="5472000" cy="360000"/>
          </a:xfrm>
        </p:spPr>
        <p:txBody>
          <a:bodyPr rtlCol="0"/>
          <a:lstStyle/>
          <a:p>
            <a:r>
              <a:rPr lang="fr-FR" sz="2000" dirty="0">
                <a:solidFill>
                  <a:schemeClr val="tx1"/>
                </a:solidFill>
              </a:rPr>
              <a:t>Création de l’entreprise « </a:t>
            </a:r>
            <a:r>
              <a:rPr lang="fr-FR" sz="2000" i="1" dirty="0">
                <a:solidFill>
                  <a:schemeClr val="tx1"/>
                </a:solidFill>
              </a:rPr>
              <a:t>Nintendo </a:t>
            </a:r>
            <a:r>
              <a:rPr lang="fr-FR" sz="2000" i="1" dirty="0" err="1">
                <a:solidFill>
                  <a:schemeClr val="tx1"/>
                </a:solidFill>
              </a:rPr>
              <a:t>Kuppai</a:t>
            </a:r>
            <a:r>
              <a:rPr lang="fr-FR" sz="2000" i="1" dirty="0">
                <a:solidFill>
                  <a:schemeClr val="tx1"/>
                </a:solidFill>
              </a:rPr>
              <a:t> » </a:t>
            </a:r>
            <a:r>
              <a:rPr lang="fr-FR" sz="2000" dirty="0">
                <a:solidFill>
                  <a:schemeClr val="tx1"/>
                </a:solidFill>
              </a:rPr>
              <a:t>en 1889 par </a:t>
            </a:r>
            <a:r>
              <a:rPr lang="fr-FR" sz="2000" dirty="0" err="1">
                <a:solidFill>
                  <a:schemeClr val="tx1"/>
                </a:solidFill>
              </a:rPr>
              <a:t>Fusajiro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</a:rPr>
              <a:t>Yamauchi</a:t>
            </a:r>
            <a:endParaRPr lang="fr-FR" sz="2000" dirty="0">
              <a:solidFill>
                <a:schemeClr val="tx1"/>
              </a:solidFill>
            </a:endParaRPr>
          </a:p>
          <a:p>
            <a:pPr rtl="0"/>
            <a:r>
              <a:rPr lang="fr-FR" dirty="0"/>
              <a:t>.</a:t>
            </a:r>
          </a:p>
        </p:txBody>
      </p:sp>
      <p:sp>
        <p:nvSpPr>
          <p:cNvPr id="29" name="Espace réservé du contenu 28">
            <a:extLst>
              <a:ext uri="{FF2B5EF4-FFF2-40B4-BE49-F238E27FC236}">
                <a16:creationId xmlns:a16="http://schemas.microsoft.com/office/drawing/2014/main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6601" y="2650617"/>
            <a:ext cx="5472000" cy="2590436"/>
          </a:xfrm>
        </p:spPr>
        <p:txBody>
          <a:bodyPr rtlCol="0"/>
          <a:lstStyle/>
          <a:p>
            <a:pPr marL="0" indent="0" rtl="0">
              <a:buNone/>
            </a:pPr>
            <a:endParaRPr lang="fr-FR" sz="2800" dirty="0"/>
          </a:p>
          <a:p>
            <a:r>
              <a:rPr lang="fr-FR" sz="2000" dirty="0">
                <a:solidFill>
                  <a:schemeClr val="tx1"/>
                </a:solidFill>
              </a:rPr>
              <a:t>But : Création de cartes à jouer « les Hanafudas ».</a:t>
            </a:r>
          </a:p>
          <a:p>
            <a:r>
              <a:rPr lang="fr-FR" sz="2000" dirty="0">
                <a:solidFill>
                  <a:schemeClr val="tx1"/>
                </a:solidFill>
              </a:rPr>
              <a:t>1929 : Adaptation des cartes au marché international</a:t>
            </a:r>
          </a:p>
          <a:p>
            <a:r>
              <a:rPr lang="fr-FR" sz="2000" dirty="0">
                <a:solidFill>
                  <a:schemeClr val="tx1"/>
                </a:solidFill>
              </a:rPr>
              <a:t>En 1951, la société est renommée Nintendo </a:t>
            </a:r>
            <a:r>
              <a:rPr lang="fr-FR" sz="2000" dirty="0" err="1">
                <a:solidFill>
                  <a:schemeClr val="tx1"/>
                </a:solidFill>
              </a:rPr>
              <a:t>Playing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dirty="0" err="1">
                <a:solidFill>
                  <a:schemeClr val="tx1"/>
                </a:solidFill>
              </a:rPr>
              <a:t>Cards</a:t>
            </a:r>
            <a:r>
              <a:rPr lang="fr-FR" sz="2000" dirty="0">
                <a:solidFill>
                  <a:schemeClr val="tx1"/>
                </a:solidFill>
              </a:rPr>
              <a:t> Co. Ltd. </a:t>
            </a:r>
          </a:p>
          <a:p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14" name="Espace réservé d’image 13">
            <a:extLst>
              <a:ext uri="{FF2B5EF4-FFF2-40B4-BE49-F238E27FC236}">
                <a16:creationId xmlns:a16="http://schemas.microsoft.com/office/drawing/2014/main" id="{FEA01CFE-4F0B-CC44-BFE2-2E561B199D1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6952181" y="2376298"/>
            <a:ext cx="2125239" cy="2125239"/>
          </a:xfrm>
        </p:spPr>
      </p:pic>
      <p:pic>
        <p:nvPicPr>
          <p:cNvPr id="19" name="Espace réservé d’image 18">
            <a:extLst>
              <a:ext uri="{FF2B5EF4-FFF2-40B4-BE49-F238E27FC236}">
                <a16:creationId xmlns:a16="http://schemas.microsoft.com/office/drawing/2014/main" id="{0E34C8FB-E520-F145-92A4-42863771C42F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4"/>
          <a:srcRect/>
          <a:stretch/>
        </p:blipFill>
        <p:spPr>
          <a:xfrm>
            <a:off x="8812419" y="3676825"/>
            <a:ext cx="2405261" cy="1877066"/>
          </a:xfrm>
        </p:spPr>
      </p:pic>
      <p:pic>
        <p:nvPicPr>
          <p:cNvPr id="17" name="Espace réservé d’image 16">
            <a:extLst>
              <a:ext uri="{FF2B5EF4-FFF2-40B4-BE49-F238E27FC236}">
                <a16:creationId xmlns:a16="http://schemas.microsoft.com/office/drawing/2014/main" id="{893F9275-F9D8-C846-B8BE-3571B6BA9792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5"/>
          <a:srcRect/>
          <a:stretch/>
        </p:blipFill>
        <p:spPr>
          <a:xfrm>
            <a:off x="9129534" y="1176148"/>
            <a:ext cx="1771032" cy="2125239"/>
          </a:xfr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3185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983" y="1789345"/>
            <a:ext cx="5472000" cy="747185"/>
          </a:xfrm>
        </p:spPr>
        <p:txBody>
          <a:bodyPr rtlCol="0"/>
          <a:lstStyle/>
          <a:p>
            <a:pPr rtl="0"/>
            <a:r>
              <a:rPr lang="fr-FR" dirty="0"/>
              <a:t>1948 : Hiroshi </a:t>
            </a:r>
            <a:r>
              <a:rPr lang="fr-FR" dirty="0" err="1"/>
              <a:t>Yamauchi</a:t>
            </a:r>
            <a:r>
              <a:rPr lang="fr-FR" dirty="0"/>
              <a:t> prend les commandes de Nintendo</a:t>
            </a:r>
          </a:p>
        </p:txBody>
      </p:sp>
      <p:sp>
        <p:nvSpPr>
          <p:cNvPr id="29" name="Espace réservé du contenu 28">
            <a:extLst>
              <a:ext uri="{FF2B5EF4-FFF2-40B4-BE49-F238E27FC236}">
                <a16:creationId xmlns:a16="http://schemas.microsoft.com/office/drawing/2014/main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8756" y="2039059"/>
            <a:ext cx="5472000" cy="3600000"/>
          </a:xfrm>
        </p:spPr>
        <p:txBody>
          <a:bodyPr rtlCol="0"/>
          <a:lstStyle/>
          <a:p>
            <a:pPr marL="0" indent="0" rtl="0">
              <a:buNone/>
            </a:pPr>
            <a:endParaRPr lang="fr-FR" sz="2800" dirty="0"/>
          </a:p>
          <a:p>
            <a:pPr marL="0" indent="0" rtl="0">
              <a:buNone/>
            </a:pPr>
            <a:endParaRPr lang="fr-FR" sz="2800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8" name="Espace réservé d’image 7">
            <a:extLst>
              <a:ext uri="{FF2B5EF4-FFF2-40B4-BE49-F238E27FC236}">
                <a16:creationId xmlns:a16="http://schemas.microsoft.com/office/drawing/2014/main" id="{C6CDA85C-88C0-6444-B1E8-D661956A20E8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/>
          <a:srcRect/>
          <a:stretch/>
        </p:blipFill>
        <p:spPr>
          <a:xfrm>
            <a:off x="6052941" y="845347"/>
            <a:ext cx="3612415" cy="4629912"/>
          </a:xfrm>
        </p:spPr>
      </p:pic>
      <p:sp>
        <p:nvSpPr>
          <p:cNvPr id="66" name="Forme libre 5" descr="Bloc d’accentuation vide">
            <a:extLst>
              <a:ext uri="{FF2B5EF4-FFF2-40B4-BE49-F238E27FC236}">
                <a16:creationId xmlns:a16="http://schemas.microsoft.com/office/drawing/2014/main" id="{3EEE5409-3F6C-485D-B4C2-5247917F10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363366" y="497489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/>
          </a:p>
        </p:txBody>
      </p:sp>
      <p:sp>
        <p:nvSpPr>
          <p:cNvPr id="67" name="Forme libre 5" descr="Bloc d’accentuation plein">
            <a:extLst>
              <a:ext uri="{FF2B5EF4-FFF2-40B4-BE49-F238E27FC236}">
                <a16:creationId xmlns:a16="http://schemas.microsoft.com/office/drawing/2014/main" id="{0D74D4D5-6A4C-4248-8A92-B8CA1C918E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816664" y="5343117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3344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Diversification de l’entreprise en 1962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1" y="1166899"/>
            <a:ext cx="5472000" cy="360000"/>
          </a:xfrm>
        </p:spPr>
        <p:txBody>
          <a:bodyPr rtlCol="0"/>
          <a:lstStyle/>
          <a:p>
            <a:r>
              <a:rPr lang="fr-FR" sz="2000" dirty="0" err="1">
                <a:solidFill>
                  <a:schemeClr val="tx1"/>
                </a:solidFill>
              </a:rPr>
              <a:t>Gunpei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</a:rPr>
              <a:t>Yokoi</a:t>
            </a:r>
            <a:r>
              <a:rPr lang="fr-FR" sz="2000" dirty="0" smtClean="0">
                <a:solidFill>
                  <a:schemeClr val="tx1"/>
                </a:solidFill>
              </a:rPr>
              <a:t> </a:t>
            </a:r>
            <a:r>
              <a:rPr lang="fr-FR" sz="2000" dirty="0">
                <a:solidFill>
                  <a:schemeClr val="tx1"/>
                </a:solidFill>
              </a:rPr>
              <a:t>décide de développer des jouets.</a:t>
            </a:r>
          </a:p>
          <a:p>
            <a:pPr rtl="0"/>
            <a:endParaRPr lang="fr-FR" dirty="0"/>
          </a:p>
        </p:txBody>
      </p:sp>
      <p:sp>
        <p:nvSpPr>
          <p:cNvPr id="29" name="Espace réservé du contenu 28">
            <a:extLst>
              <a:ext uri="{FF2B5EF4-FFF2-40B4-BE49-F238E27FC236}">
                <a16:creationId xmlns:a16="http://schemas.microsoft.com/office/drawing/2014/main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6601" y="2650617"/>
            <a:ext cx="5472000" cy="2590436"/>
          </a:xfrm>
        </p:spPr>
        <p:txBody>
          <a:bodyPr rtlCol="0"/>
          <a:lstStyle/>
          <a:p>
            <a:pPr marL="0" indent="0" rtl="0">
              <a:buNone/>
            </a:pPr>
            <a:endParaRPr lang="fr-FR" sz="2800" dirty="0"/>
          </a:p>
          <a:p>
            <a:r>
              <a:rPr lang="fr-FR" sz="2000" dirty="0"/>
              <a:t>Chargé de la branche « Games » de Nintendo</a:t>
            </a:r>
          </a:p>
          <a:p>
            <a:r>
              <a:rPr lang="fr-FR" sz="2000" dirty="0">
                <a:solidFill>
                  <a:schemeClr val="tx1"/>
                </a:solidFill>
              </a:rPr>
              <a:t>Création de l’Ultra Hand.</a:t>
            </a:r>
          </a:p>
          <a:p>
            <a:r>
              <a:rPr lang="fr-FR" sz="2000" dirty="0">
                <a:solidFill>
                  <a:schemeClr val="tx1"/>
                </a:solidFill>
              </a:rPr>
              <a:t>Création du Love Tester</a:t>
            </a:r>
          </a:p>
          <a:p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14" name="Espace réservé d’image 13">
            <a:extLst>
              <a:ext uri="{FF2B5EF4-FFF2-40B4-BE49-F238E27FC236}">
                <a16:creationId xmlns:a16="http://schemas.microsoft.com/office/drawing/2014/main" id="{FEA01CFE-4F0B-CC44-BFE2-2E561B199D1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8759687" y="2398643"/>
            <a:ext cx="2616114" cy="2201667"/>
          </a:xfrm>
        </p:spPr>
      </p:pic>
      <p:pic>
        <p:nvPicPr>
          <p:cNvPr id="17" name="Espace réservé d’image 16">
            <a:extLst>
              <a:ext uri="{FF2B5EF4-FFF2-40B4-BE49-F238E27FC236}">
                <a16:creationId xmlns:a16="http://schemas.microsoft.com/office/drawing/2014/main" id="{893F9275-F9D8-C846-B8BE-3571B6BA9792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4"/>
          <a:srcRect/>
          <a:stretch/>
        </p:blipFill>
        <p:spPr>
          <a:xfrm>
            <a:off x="6208601" y="192506"/>
            <a:ext cx="2839145" cy="3236494"/>
          </a:xfr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6</a:t>
            </a:fld>
            <a:endParaRPr lang="fr-FR"/>
          </a:p>
        </p:txBody>
      </p:sp>
      <p:pic>
        <p:nvPicPr>
          <p:cNvPr id="11" name="Espace réservé d’image 13">
            <a:extLst>
              <a:ext uri="{FF2B5EF4-FFF2-40B4-BE49-F238E27FC236}">
                <a16:creationId xmlns:a16="http://schemas.microsoft.com/office/drawing/2014/main" id="{5309DC62-B52A-47B0-BA9C-845A8E4393F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03801" y="3429000"/>
            <a:ext cx="2736616" cy="2945296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899193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983" y="2107631"/>
            <a:ext cx="5274554" cy="1178908"/>
          </a:xfrm>
        </p:spPr>
        <p:txBody>
          <a:bodyPr rtlCol="0"/>
          <a:lstStyle/>
          <a:p>
            <a:r>
              <a:rPr lang="fr-FR" dirty="0"/>
              <a:t>1977 :</a:t>
            </a:r>
            <a:r>
              <a:rPr lang="fr-FR" dirty="0" err="1"/>
              <a:t>Shigeru</a:t>
            </a:r>
            <a:r>
              <a:rPr lang="fr-FR" dirty="0"/>
              <a:t> </a:t>
            </a:r>
            <a:r>
              <a:rPr lang="fr-FR" dirty="0" err="1"/>
              <a:t>Miyamoto</a:t>
            </a:r>
            <a:r>
              <a:rPr lang="fr-FR" dirty="0"/>
              <a:t> rentre chez Nintendo pour commencer à développer des jeux vidéo.</a:t>
            </a:r>
          </a:p>
        </p:txBody>
      </p:sp>
      <p:pic>
        <p:nvPicPr>
          <p:cNvPr id="8" name="Espace réservé d’image 7">
            <a:extLst>
              <a:ext uri="{FF2B5EF4-FFF2-40B4-BE49-F238E27FC236}">
                <a16:creationId xmlns:a16="http://schemas.microsoft.com/office/drawing/2014/main" id="{C6CDA85C-88C0-6444-B1E8-D661956A20E8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/>
          <a:srcRect/>
          <a:stretch/>
        </p:blipFill>
        <p:spPr>
          <a:xfrm>
            <a:off x="6052941" y="1481919"/>
            <a:ext cx="3612415" cy="3600000"/>
          </a:xfrm>
        </p:spPr>
      </p:pic>
      <p:sp>
        <p:nvSpPr>
          <p:cNvPr id="66" name="Forme libre 5" descr="Bloc d’accentuation vide">
            <a:extLst>
              <a:ext uri="{FF2B5EF4-FFF2-40B4-BE49-F238E27FC236}">
                <a16:creationId xmlns:a16="http://schemas.microsoft.com/office/drawing/2014/main" id="{3EEE5409-3F6C-485D-B4C2-5247917F10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444609" y="3729611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67" name="Forme libre 5" descr="Bloc d’accentuation plein">
            <a:extLst>
              <a:ext uri="{FF2B5EF4-FFF2-40B4-BE49-F238E27FC236}">
                <a16:creationId xmlns:a16="http://schemas.microsoft.com/office/drawing/2014/main" id="{0D74D4D5-6A4C-4248-8A92-B8CA1C918E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2526644" y="5081919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4618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d’image 12">
            <a:extLst>
              <a:ext uri="{FF2B5EF4-FFF2-40B4-BE49-F238E27FC236}">
                <a16:creationId xmlns:a16="http://schemas.microsoft.com/office/drawing/2014/main" id="{588C9C3E-7C4B-EA46-9848-A17249AC33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469" y="504021"/>
            <a:ext cx="8524436" cy="5849957"/>
          </a:xfrm>
        </p:spPr>
      </p:pic>
      <p:sp>
        <p:nvSpPr>
          <p:cNvPr id="15" name="Forme libre 5" descr="Accentuation vide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/>
          </a:p>
        </p:txBody>
      </p:sp>
      <p:sp>
        <p:nvSpPr>
          <p:cNvPr id="31" name="Zone de texte 30" descr="Accentuation d’indicateur vers le titre">
            <a:extLst>
              <a:ext uri="{FF2B5EF4-FFF2-40B4-BE49-F238E27FC236}">
                <a16:creationId xmlns:a16="http://schemas.microsoft.com/office/drawing/2014/main" id="{8FC2E368-898A-440B-A15C-4C5FB13C57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 flipH="1">
            <a:off x="1897242" y="2364840"/>
            <a:ext cx="2494930" cy="3139768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fr-FR"/>
          </a:p>
        </p:txBody>
      </p:sp>
      <p:sp>
        <p:nvSpPr>
          <p:cNvPr id="21" name="Triangle isocèle 20" descr="Accentuation d’ombre vers le titre">
            <a:extLst>
              <a:ext uri="{FF2B5EF4-FFF2-40B4-BE49-F238E27FC236}">
                <a16:creationId xmlns:a16="http://schemas.microsoft.com/office/drawing/2014/main" id="{59A98ED3-718C-409B-BC1D-07842F9F58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 flipH="1">
            <a:off x="3915924" y="496252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6117" y="1816509"/>
            <a:ext cx="4459766" cy="3146839"/>
          </a:xfrm>
        </p:spPr>
        <p:txBody>
          <a:bodyPr rtlCol="0"/>
          <a:lstStyle/>
          <a:p>
            <a:pPr rtl="0"/>
            <a:r>
              <a:rPr lang="fr-FR" dirty="0"/>
              <a:t>Seconde Partie</a:t>
            </a:r>
            <a:br>
              <a:rPr lang="fr-FR" dirty="0"/>
            </a:br>
            <a:r>
              <a:rPr lang="fr-FR" dirty="0"/>
              <a:t/>
            </a:r>
            <a:br>
              <a:rPr lang="fr-FR" dirty="0"/>
            </a:br>
            <a:r>
              <a:rPr lang="fr-FR" dirty="0"/>
              <a:t>Années 80 : Les premières consoles de Nintendo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6106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Le succès du jeu vidéo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504666" y="346757"/>
            <a:ext cx="5067851" cy="887061"/>
          </a:xfrm>
        </p:spPr>
        <p:txBody>
          <a:bodyPr rtlCol="0"/>
          <a:lstStyle/>
          <a:p>
            <a:pPr algn="ctr" rtl="0"/>
            <a:r>
              <a:rPr lang="fr-FR" dirty="0"/>
              <a:t>Création des </a:t>
            </a:r>
            <a:r>
              <a:rPr lang="fr-FR" dirty="0" err="1"/>
              <a:t>Game&amp;Watch</a:t>
            </a:r>
            <a:r>
              <a:rPr lang="fr-FR" dirty="0"/>
              <a:t> et de la célèbre croix directionnelle.</a:t>
            </a:r>
          </a:p>
        </p:txBody>
      </p:sp>
      <p:sp>
        <p:nvSpPr>
          <p:cNvPr id="29" name="Espace réservé du contenu 28">
            <a:extLst>
              <a:ext uri="{FF2B5EF4-FFF2-40B4-BE49-F238E27FC236}">
                <a16:creationId xmlns:a16="http://schemas.microsoft.com/office/drawing/2014/main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8756" y="2039059"/>
            <a:ext cx="5472000" cy="3600000"/>
          </a:xfrm>
        </p:spPr>
        <p:txBody>
          <a:bodyPr rtlCol="0"/>
          <a:lstStyle/>
          <a:p>
            <a:pPr marL="0" indent="0" rtl="0">
              <a:buNone/>
            </a:pPr>
            <a:endParaRPr lang="fr-FR" sz="2800" dirty="0"/>
          </a:p>
          <a:p>
            <a:pPr marL="0" indent="0" rtl="0">
              <a:buNone/>
            </a:pPr>
            <a:endParaRPr lang="fr-FR" sz="2800" dirty="0"/>
          </a:p>
          <a:p>
            <a:pPr rtl="0"/>
            <a:r>
              <a:rPr lang="fr-FR" dirty="0"/>
              <a:t>Naissance de personnages emblématiques tels que Mario ou </a:t>
            </a:r>
            <a:r>
              <a:rPr lang="fr-FR" dirty="0" err="1"/>
              <a:t>Donkey</a:t>
            </a:r>
            <a:r>
              <a:rPr lang="fr-FR" dirty="0"/>
              <a:t> Kong.</a:t>
            </a:r>
          </a:p>
          <a:p>
            <a:pPr rtl="0"/>
            <a:r>
              <a:rPr lang="fr-FR" dirty="0"/>
              <a:t>Succès : plusieurs millions d’exemplaires vendus partout dans le monde.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8" name="Espace réservé d’image 7">
            <a:extLst>
              <a:ext uri="{FF2B5EF4-FFF2-40B4-BE49-F238E27FC236}">
                <a16:creationId xmlns:a16="http://schemas.microsoft.com/office/drawing/2014/main" id="{C6CDA85C-88C0-6444-B1E8-D661956A20E8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/>
          <a:srcRect/>
          <a:stretch/>
        </p:blipFill>
        <p:spPr>
          <a:xfrm>
            <a:off x="6282692" y="997044"/>
            <a:ext cx="5511800" cy="4629912"/>
          </a:xfrm>
        </p:spPr>
      </p:pic>
      <p:sp>
        <p:nvSpPr>
          <p:cNvPr id="66" name="Forme libre 5" descr="Bloc d’accentuation vide">
            <a:extLst>
              <a:ext uri="{FF2B5EF4-FFF2-40B4-BE49-F238E27FC236}">
                <a16:creationId xmlns:a16="http://schemas.microsoft.com/office/drawing/2014/main" id="{3EEE5409-3F6C-485D-B4C2-5247917F10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744278" y="4914148"/>
            <a:ext cx="2365467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/>
          </a:p>
        </p:txBody>
      </p:sp>
      <p:sp>
        <p:nvSpPr>
          <p:cNvPr id="67" name="Forme libre 5" descr="Bloc d’accentuation plein">
            <a:extLst>
              <a:ext uri="{FF2B5EF4-FFF2-40B4-BE49-F238E27FC236}">
                <a16:creationId xmlns:a16="http://schemas.microsoft.com/office/drawing/2014/main" id="{0D74D4D5-6A4C-4248-8A92-B8CA1C918E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557808" y="5708729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5832_TF16411253.potx" id="{23B67ED4-5DD4-4A21-AAFD-C895B33FF954}" vid="{A2F73E99-BABC-4F86-89D6-B04AA285CF9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D4F06F66-218D-4D1C-873A-158A1848B8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D8A50AA-654B-45CA-B6AD-FDA9E9535EF9}">
  <ds:schemaRefs>
    <ds:schemaRef ds:uri="http://schemas.microsoft.com/sharepoint/v3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fb0879af-3eba-417a-a55a-ffe6dcd6ca77"/>
    <ds:schemaRef ds:uri="http://purl.org/dc/terms/"/>
    <ds:schemaRef ds:uri="http://purl.org/dc/dcmitype/"/>
    <ds:schemaRef ds:uri="http://schemas.openxmlformats.org/package/2006/metadata/core-properties"/>
    <ds:schemaRef ds:uri="6dc4bcd6-49db-4c07-9060-8acfc67cef9f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géométrique</Template>
  <TotalTime>0</TotalTime>
  <Words>663</Words>
  <Application>Microsoft Office PowerPoint</Application>
  <PresentationFormat>Grand écran</PresentationFormat>
  <Paragraphs>174</Paragraphs>
  <Slides>27</Slides>
  <Notes>27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Corbel</vt:lpstr>
      <vt:lpstr>Times New Roman</vt:lpstr>
      <vt:lpstr>Thème Office</vt:lpstr>
      <vt:lpstr>Nintendo</vt:lpstr>
      <vt:lpstr>SOMMAIRE</vt:lpstr>
      <vt:lpstr>Première Partie  1889  : L’univers vidéoludique  encore  loin…</vt:lpstr>
      <vt:lpstr>Un succès fulgurant</vt:lpstr>
      <vt:lpstr>1948 : Hiroshi Yamauchi prend les commandes de Nintendo</vt:lpstr>
      <vt:lpstr>Diversification de l’entreprise en 1962</vt:lpstr>
      <vt:lpstr>1977 :Shigeru Miyamoto rentre chez Nintendo pour commencer à développer des jeux vidéo.</vt:lpstr>
      <vt:lpstr>Seconde Partie  Années 80 : Les premières consoles de Nintendo </vt:lpstr>
      <vt:lpstr>Le succès du jeu vidéo</vt:lpstr>
      <vt:lpstr>Les consoles de salon font leur apparition</vt:lpstr>
      <vt:lpstr>La Game Boy</vt:lpstr>
      <vt:lpstr>Troisième partie  Années 90 : La guerre est déclarée !</vt:lpstr>
      <vt:lpstr>1990’s : Nintendo prépare la guerre</vt:lpstr>
      <vt:lpstr>1996 : La Nintendo 64</vt:lpstr>
      <vt:lpstr>La Game Boy Color : un nouveau succès</vt:lpstr>
      <vt:lpstr>Quatrième partie  2000’s : La firme Nintendo confirme son essor</vt:lpstr>
      <vt:lpstr>Une console prometteuse</vt:lpstr>
      <vt:lpstr>La guerre n’est pas encore finie…</vt:lpstr>
      <vt:lpstr>2004 : La DS (Dual Screen)</vt:lpstr>
      <vt:lpstr>Nintendo ne s’arrête pas là et confirme son ascension avec la Wii</vt:lpstr>
      <vt:lpstr>La 3D envahit la firme</vt:lpstr>
      <vt:lpstr>Nouvel échec de Nintendo…</vt:lpstr>
      <vt:lpstr>L’Amiibo</vt:lpstr>
      <vt:lpstr>De nouveaux présidents</vt:lpstr>
      <vt:lpstr>La petite dernière de Nintendo</vt:lpstr>
      <vt:lpstr>Conclusion</vt:lpstr>
      <vt:lpstr>Merci de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2019-10-27T20:38:05Z</dcterms:created>
  <dcterms:modified xsi:type="dcterms:W3CDTF">2019-11-08T08:06:01Z</dcterms:modified>
</cp:coreProperties>
</file>